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03" r:id="rId1"/>
  </p:sldMasterIdLst>
  <p:notesMasterIdLst>
    <p:notesMasterId r:id="rId68"/>
  </p:notesMasterIdLst>
  <p:handoutMasterIdLst>
    <p:handoutMasterId r:id="rId69"/>
  </p:handoutMasterIdLst>
  <p:sldIdLst>
    <p:sldId id="256" r:id="rId2"/>
    <p:sldId id="292" r:id="rId3"/>
    <p:sldId id="259" r:id="rId4"/>
    <p:sldId id="258" r:id="rId5"/>
    <p:sldId id="262" r:id="rId6"/>
    <p:sldId id="295" r:id="rId7"/>
    <p:sldId id="261" r:id="rId8"/>
    <p:sldId id="291" r:id="rId9"/>
    <p:sldId id="296" r:id="rId10"/>
    <p:sldId id="373" r:id="rId11"/>
    <p:sldId id="376" r:id="rId12"/>
    <p:sldId id="374" r:id="rId13"/>
    <p:sldId id="375" r:id="rId14"/>
    <p:sldId id="378" r:id="rId15"/>
    <p:sldId id="379" r:id="rId16"/>
    <p:sldId id="257" r:id="rId17"/>
    <p:sldId id="307" r:id="rId18"/>
    <p:sldId id="267" r:id="rId19"/>
    <p:sldId id="279" r:id="rId20"/>
    <p:sldId id="280" r:id="rId21"/>
    <p:sldId id="315" r:id="rId22"/>
    <p:sldId id="275" r:id="rId23"/>
    <p:sldId id="278" r:id="rId24"/>
    <p:sldId id="272" r:id="rId25"/>
    <p:sldId id="308" r:id="rId26"/>
    <p:sldId id="284" r:id="rId27"/>
    <p:sldId id="316" r:id="rId28"/>
    <p:sldId id="320" r:id="rId29"/>
    <p:sldId id="318" r:id="rId30"/>
    <p:sldId id="319" r:id="rId31"/>
    <p:sldId id="380" r:id="rId32"/>
    <p:sldId id="326" r:id="rId33"/>
    <p:sldId id="327" r:id="rId34"/>
    <p:sldId id="329" r:id="rId35"/>
    <p:sldId id="324" r:id="rId36"/>
    <p:sldId id="330" r:id="rId37"/>
    <p:sldId id="285" r:id="rId38"/>
    <p:sldId id="286" r:id="rId39"/>
    <p:sldId id="372" r:id="rId40"/>
    <p:sldId id="331" r:id="rId41"/>
    <p:sldId id="332" r:id="rId42"/>
    <p:sldId id="341" r:id="rId43"/>
    <p:sldId id="342" r:id="rId44"/>
    <p:sldId id="334" r:id="rId45"/>
    <p:sldId id="336" r:id="rId46"/>
    <p:sldId id="337" r:id="rId47"/>
    <p:sldId id="297" r:id="rId48"/>
    <p:sldId id="309" r:id="rId49"/>
    <p:sldId id="310" r:id="rId50"/>
    <p:sldId id="343" r:id="rId51"/>
    <p:sldId id="364" r:id="rId52"/>
    <p:sldId id="365" r:id="rId53"/>
    <p:sldId id="366" r:id="rId54"/>
    <p:sldId id="351" r:id="rId55"/>
    <p:sldId id="352" r:id="rId56"/>
    <p:sldId id="362" r:id="rId57"/>
    <p:sldId id="360" r:id="rId58"/>
    <p:sldId id="361" r:id="rId59"/>
    <p:sldId id="357" r:id="rId60"/>
    <p:sldId id="345" r:id="rId61"/>
    <p:sldId id="346" r:id="rId62"/>
    <p:sldId id="347" r:id="rId63"/>
    <p:sldId id="348" r:id="rId64"/>
    <p:sldId id="370" r:id="rId65"/>
    <p:sldId id="368" r:id="rId66"/>
    <p:sldId id="369" r:id="rId67"/>
  </p:sldIdLst>
  <p:sldSz cx="9144000" cy="6858000" type="screen4x3"/>
  <p:notesSz cx="7315200" cy="9601200"/>
  <p:custDataLst>
    <p:tags r:id="rId7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54" autoAdjust="0"/>
    <p:restoredTop sz="89249" autoAdjust="0"/>
  </p:normalViewPr>
  <p:slideViewPr>
    <p:cSldViewPr>
      <p:cViewPr varScale="1">
        <p:scale>
          <a:sx n="78" d="100"/>
          <a:sy n="78" d="100"/>
        </p:scale>
        <p:origin x="1262" y="67"/>
      </p:cViewPr>
      <p:guideLst>
        <p:guide orient="horz" pos="2160"/>
        <p:guide pos="2880"/>
      </p:guideLst>
    </p:cSldViewPr>
  </p:slideViewPr>
  <p:outlineViewPr>
    <p:cViewPr>
      <p:scale>
        <a:sx n="33" d="100"/>
        <a:sy n="33" d="100"/>
      </p:scale>
      <p:origin x="0" y="-50342"/>
    </p:cViewPr>
  </p:outlineViewPr>
  <p:notesTextViewPr>
    <p:cViewPr>
      <p:scale>
        <a:sx n="3" d="2"/>
        <a:sy n="3" d="2"/>
      </p:scale>
      <p:origin x="0" y="0"/>
    </p:cViewPr>
  </p:notesTextViewPr>
  <p:sorterViewPr>
    <p:cViewPr>
      <p:scale>
        <a:sx n="80" d="100"/>
        <a:sy n="80" d="100"/>
      </p:scale>
      <p:origin x="0" y="0"/>
    </p:cViewPr>
  </p:sorterViewPr>
  <p:notesViewPr>
    <p:cSldViewPr>
      <p:cViewPr>
        <p:scale>
          <a:sx n="100" d="100"/>
          <a:sy n="100" d="100"/>
        </p:scale>
        <p:origin x="123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70583" cy="480388"/>
          </a:xfrm>
          <a:prstGeom prst="rect">
            <a:avLst/>
          </a:prstGeom>
        </p:spPr>
        <p:txBody>
          <a:bodyPr vert="horz" lIns="94838" tIns="47418" rIns="94838" bIns="47418" rtlCol="0"/>
          <a:lstStyle>
            <a:lvl1pPr algn="l">
              <a:defRPr sz="1200"/>
            </a:lvl1pPr>
          </a:lstStyle>
          <a:p>
            <a:endParaRPr lang="en-US" dirty="0"/>
          </a:p>
        </p:txBody>
      </p:sp>
      <p:sp>
        <p:nvSpPr>
          <p:cNvPr id="3" name="Date Placeholder 2"/>
          <p:cNvSpPr>
            <a:spLocks noGrp="1"/>
          </p:cNvSpPr>
          <p:nvPr>
            <p:ph type="dt" sz="quarter" idx="1"/>
          </p:nvPr>
        </p:nvSpPr>
        <p:spPr>
          <a:xfrm>
            <a:off x="4142963" y="1"/>
            <a:ext cx="3170583" cy="480388"/>
          </a:xfrm>
          <a:prstGeom prst="rect">
            <a:avLst/>
          </a:prstGeom>
        </p:spPr>
        <p:txBody>
          <a:bodyPr vert="horz" lIns="94838" tIns="47418" rIns="94838" bIns="47418" rtlCol="0"/>
          <a:lstStyle>
            <a:lvl1pPr algn="r">
              <a:defRPr sz="1200"/>
            </a:lvl1pPr>
          </a:lstStyle>
          <a:p>
            <a:fld id="{29C51A91-969D-4D25-A0C8-B70F2BA96001}" type="datetimeFigureOut">
              <a:rPr lang="en-US" smtClean="0"/>
              <a:pPr/>
              <a:t>2/8/2021</a:t>
            </a:fld>
            <a:endParaRPr lang="en-US" dirty="0"/>
          </a:p>
        </p:txBody>
      </p:sp>
      <p:sp>
        <p:nvSpPr>
          <p:cNvPr id="4" name="Footer Placeholder 3"/>
          <p:cNvSpPr>
            <a:spLocks noGrp="1"/>
          </p:cNvSpPr>
          <p:nvPr>
            <p:ph type="ftr" sz="quarter" idx="2"/>
          </p:nvPr>
        </p:nvSpPr>
        <p:spPr>
          <a:xfrm>
            <a:off x="0" y="9119174"/>
            <a:ext cx="3170583" cy="480388"/>
          </a:xfrm>
          <a:prstGeom prst="rect">
            <a:avLst/>
          </a:prstGeom>
        </p:spPr>
        <p:txBody>
          <a:bodyPr vert="horz" lIns="94838" tIns="47418" rIns="94838" bIns="47418"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2963" y="9119174"/>
            <a:ext cx="3170583" cy="480388"/>
          </a:xfrm>
          <a:prstGeom prst="rect">
            <a:avLst/>
          </a:prstGeom>
        </p:spPr>
        <p:txBody>
          <a:bodyPr vert="horz" lIns="94838" tIns="47418" rIns="94838" bIns="47418" rtlCol="0" anchor="b"/>
          <a:lstStyle>
            <a:lvl1pPr algn="r">
              <a:defRPr sz="1200"/>
            </a:lvl1pPr>
          </a:lstStyle>
          <a:p>
            <a:fld id="{A4F1ED91-71BB-4335-AA14-0AB781117CD5}" type="slidenum">
              <a:rPr lang="en-US" smtClean="0"/>
              <a:pPr/>
              <a:t>‹#›</a:t>
            </a:fld>
            <a:endParaRPr lang="en-US" dirty="0"/>
          </a:p>
        </p:txBody>
      </p:sp>
    </p:spTree>
    <p:extLst>
      <p:ext uri="{BB962C8B-B14F-4D97-AF65-F5344CB8AC3E}">
        <p14:creationId xmlns:p14="http://schemas.microsoft.com/office/powerpoint/2010/main" val="36139749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70238" cy="296862"/>
          </a:xfrm>
          <a:prstGeom prst="rect">
            <a:avLst/>
          </a:prstGeom>
        </p:spPr>
        <p:txBody>
          <a:bodyPr vert="horz" lIns="91427" tIns="45714" rIns="91427" bIns="45714" rtlCol="0"/>
          <a:lstStyle>
            <a:lvl1pPr algn="l">
              <a:defRPr sz="800">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3" name="Date Placeholder 2"/>
          <p:cNvSpPr>
            <a:spLocks noGrp="1"/>
          </p:cNvSpPr>
          <p:nvPr>
            <p:ph type="dt" idx="1"/>
          </p:nvPr>
        </p:nvSpPr>
        <p:spPr>
          <a:xfrm>
            <a:off x="4143376" y="1"/>
            <a:ext cx="3170238" cy="296862"/>
          </a:xfrm>
          <a:prstGeom prst="rect">
            <a:avLst/>
          </a:prstGeom>
        </p:spPr>
        <p:txBody>
          <a:bodyPr vert="horz" lIns="91427" tIns="45714" rIns="91427" bIns="45714" rtlCol="0"/>
          <a:lstStyle>
            <a:lvl1pPr algn="r">
              <a:defRPr sz="800">
                <a:latin typeface="Tahoma" panose="020B0604030504040204" pitchFamily="34" charset="0"/>
                <a:ea typeface="Tahoma" panose="020B0604030504040204" pitchFamily="34" charset="0"/>
                <a:cs typeface="Tahoma" panose="020B0604030504040204" pitchFamily="34" charset="0"/>
              </a:defRPr>
            </a:lvl1pPr>
          </a:lstStyle>
          <a:p>
            <a:fld id="{6BD92E3F-3C81-4387-9E45-1C13EA3BCB94}" type="datetimeFigureOut">
              <a:rPr lang="en-US" smtClean="0"/>
              <a:pPr/>
              <a:t>2/8/2021</a:t>
            </a:fld>
            <a:endParaRPr lang="en-US" dirty="0"/>
          </a:p>
        </p:txBody>
      </p:sp>
      <p:sp>
        <p:nvSpPr>
          <p:cNvPr id="4" name="Slide Image Placeholder 3"/>
          <p:cNvSpPr>
            <a:spLocks noGrp="1" noRot="1" noChangeAspect="1"/>
          </p:cNvSpPr>
          <p:nvPr>
            <p:ph type="sldImg" idx="2"/>
          </p:nvPr>
        </p:nvSpPr>
        <p:spPr>
          <a:xfrm>
            <a:off x="1905000" y="484188"/>
            <a:ext cx="3938588" cy="2954337"/>
          </a:xfrm>
          <a:prstGeom prst="rect">
            <a:avLst/>
          </a:prstGeom>
          <a:noFill/>
          <a:ln w="12700">
            <a:solidFill>
              <a:prstClr val="black"/>
            </a:solidFill>
          </a:ln>
        </p:spPr>
        <p:txBody>
          <a:bodyPr vert="horz" lIns="91427" tIns="45714" rIns="91427" bIns="45714" rtlCol="0" anchor="ctr"/>
          <a:lstStyle/>
          <a:p>
            <a:endParaRPr lang="en-US"/>
          </a:p>
        </p:txBody>
      </p:sp>
      <p:sp>
        <p:nvSpPr>
          <p:cNvPr id="5" name="Notes Placeholder 4"/>
          <p:cNvSpPr>
            <a:spLocks noGrp="1"/>
          </p:cNvSpPr>
          <p:nvPr>
            <p:ph type="body" sz="quarter" idx="3"/>
          </p:nvPr>
        </p:nvSpPr>
        <p:spPr>
          <a:xfrm>
            <a:off x="457201" y="3625920"/>
            <a:ext cx="6400801" cy="5518081"/>
          </a:xfrm>
          <a:prstGeom prst="rect">
            <a:avLst/>
          </a:prstGeom>
        </p:spPr>
        <p:txBody>
          <a:bodyPr vert="horz" lIns="91427" tIns="45714" rIns="91427" bIns="45714"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1" y="9356724"/>
            <a:ext cx="3170238" cy="244476"/>
          </a:xfrm>
          <a:prstGeom prst="rect">
            <a:avLst/>
          </a:prstGeom>
        </p:spPr>
        <p:txBody>
          <a:bodyPr vert="horz" lIns="91427" tIns="45714" rIns="91427" bIns="45714" rtlCol="0" anchor="b"/>
          <a:lstStyle>
            <a:lvl1pPr algn="l">
              <a:defRPr sz="800">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sp>
        <p:nvSpPr>
          <p:cNvPr id="7" name="Slide Number Placeholder 6"/>
          <p:cNvSpPr>
            <a:spLocks noGrp="1"/>
          </p:cNvSpPr>
          <p:nvPr>
            <p:ph type="sldNum" sz="quarter" idx="5"/>
          </p:nvPr>
        </p:nvSpPr>
        <p:spPr>
          <a:xfrm>
            <a:off x="4143376" y="9356724"/>
            <a:ext cx="3170238" cy="244476"/>
          </a:xfrm>
          <a:prstGeom prst="rect">
            <a:avLst/>
          </a:prstGeom>
        </p:spPr>
        <p:txBody>
          <a:bodyPr vert="horz" lIns="91427" tIns="45714" rIns="91427" bIns="45714" rtlCol="0" anchor="b"/>
          <a:lstStyle>
            <a:lvl1pPr algn="r">
              <a:defRPr sz="800">
                <a:latin typeface="Tahoma" panose="020B0604030504040204" pitchFamily="34" charset="0"/>
                <a:ea typeface="Tahoma" panose="020B0604030504040204" pitchFamily="34" charset="0"/>
                <a:cs typeface="Tahoma" panose="020B0604030504040204" pitchFamily="34" charset="0"/>
              </a:defRPr>
            </a:lvl1pPr>
          </a:lstStyle>
          <a:p>
            <a:fld id="{3ECC418A-57C6-4B2F-979F-B2F731CD8869}" type="slidenum">
              <a:rPr lang="en-US" smtClean="0"/>
              <a:pPr/>
              <a:t>‹#›</a:t>
            </a:fld>
            <a:endParaRPr lang="en-US"/>
          </a:p>
        </p:txBody>
      </p:sp>
    </p:spTree>
    <p:extLst>
      <p:ext uri="{BB962C8B-B14F-4D97-AF65-F5344CB8AC3E}">
        <p14:creationId xmlns:p14="http://schemas.microsoft.com/office/powerpoint/2010/main" val="2920152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algn="l" defTabSz="914400" rtl="0" eaLnBrk="1" latinLnBrk="0" hangingPunct="1">
      <a:defRPr sz="1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algn="l" defTabSz="914400" rtl="0" eaLnBrk="1" latinLnBrk="0" hangingPunct="1">
      <a:defRPr sz="9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algn="l" defTabSz="914400" rtl="0" eaLnBrk="1" latinLnBrk="0" hangingPunct="1">
      <a:defRPr sz="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osha.gov/pls/oshaweb/owalink.query_links?src_doc_type=STANDARDS&amp;src_unique_file=1910_0023&amp;src_anchor_name=1910.28(b)(1)"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5588" y="484188"/>
            <a:ext cx="4319587" cy="3240087"/>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3ECC418A-57C6-4B2F-979F-B2F731CD8869}" type="slidenum">
              <a:rPr lang="en-US" smtClean="0"/>
              <a:pPr/>
              <a:t>1</a:t>
            </a:fld>
            <a:endParaRPr lang="en-US" dirty="0"/>
          </a:p>
        </p:txBody>
      </p:sp>
    </p:spTree>
    <p:extLst>
      <p:ext uri="{BB962C8B-B14F-4D97-AF65-F5344CB8AC3E}">
        <p14:creationId xmlns:p14="http://schemas.microsoft.com/office/powerpoint/2010/main" val="504939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it is necessary to access the top of surfaces that are 4 feet or greater above the level below. These less routine situations require equal protection. </a:t>
            </a:r>
          </a:p>
          <a:p>
            <a:endParaRPr lang="en-US" dirty="0" smtClean="0"/>
          </a:p>
          <a:p>
            <a:r>
              <a:rPr lang="en-US" dirty="0" smtClean="0"/>
              <a:t>Lower-level</a:t>
            </a:r>
            <a:r>
              <a:rPr lang="en-US" baseline="0" dirty="0" smtClean="0"/>
              <a:t> fall hazards are present in situations where there are open pits, tanks, vats, ditches or other areas where there is an unprotected level below the walking/working surface.</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10</a:t>
            </a:fld>
            <a:endParaRPr lang="en-US"/>
          </a:p>
        </p:txBody>
      </p:sp>
    </p:spTree>
    <p:extLst>
      <p:ext uri="{BB962C8B-B14F-4D97-AF65-F5344CB8AC3E}">
        <p14:creationId xmlns:p14="http://schemas.microsoft.com/office/powerpoint/2010/main" val="2430710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b="1" dirty="0" smtClean="0"/>
              <a:t>Hazard of Potential Sidewalk Grate System Failure</a:t>
            </a:r>
          </a:p>
          <a:p>
            <a:endParaRPr lang="en-US" b="1" dirty="0" smtClean="0"/>
          </a:p>
          <a:p>
            <a:r>
              <a:rPr lang="en-US" b="1" dirty="0" smtClean="0"/>
              <a:t>Accident Description</a:t>
            </a:r>
          </a:p>
          <a:p>
            <a:r>
              <a:rPr lang="en-US" dirty="0" smtClean="0"/>
              <a:t>The accident occurred at a large hospital in the Boston metropolitan area. Many of the sidewalks and roadways on the hospital grounds have grates built flush with the surface to cover vaults or pits. In heavy snowstorms, snow accumulates on the grates. The hospital uses two skid-steer loaders to clear snow from roadways and sidewalks. The grates involved in this accident were made of aluminum and were bolted onto steel angle iron that was bolted into the concrete of the sidewalk vault. At the time of the accident, the age of the grates and their load capacities were unknown. The engineering drawings for the grate that were found after the accident did not reflect the conditions of the grate system as it was built.</a:t>
            </a:r>
          </a:p>
          <a:p>
            <a:endParaRPr lang="en-US" b="1" dirty="0" smtClean="0"/>
          </a:p>
          <a:p>
            <a:r>
              <a:rPr lang="en-US" b="1" dirty="0" smtClean="0"/>
              <a:t>Conclusion</a:t>
            </a:r>
          </a:p>
          <a:p>
            <a:r>
              <a:rPr lang="en-US" dirty="0" smtClean="0"/>
              <a:t>Employers are required to comply with applicable OSHA standards. In addition, employers must determine whether local building codes allow heavy equipment to be operated on sidewalks and, if so, whether grate systems comply with building code provisions relating to grate system design and support capability.</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11</a:t>
            </a:fld>
            <a:endParaRPr lang="en-US"/>
          </a:p>
        </p:txBody>
      </p:sp>
    </p:spTree>
    <p:extLst>
      <p:ext uri="{BB962C8B-B14F-4D97-AF65-F5344CB8AC3E}">
        <p14:creationId xmlns:p14="http://schemas.microsoft.com/office/powerpoint/2010/main" val="2478671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best way to handle these types of hazards is to engineer out the need to access such surfaces whenever possible. For example moving a tank gauge to ground level.</a:t>
            </a:r>
          </a:p>
          <a:p>
            <a:endParaRPr lang="en-US" dirty="0" smtClean="0"/>
          </a:p>
          <a:p>
            <a:r>
              <a:rPr lang="en-US" dirty="0" smtClean="0"/>
              <a:t>Often guardrails, whether temporary or permanent, can be installed.</a:t>
            </a:r>
          </a:p>
          <a:p>
            <a:endParaRPr lang="en-US" dirty="0" smtClean="0"/>
          </a:p>
          <a:p>
            <a:r>
              <a:rPr lang="en-US" dirty="0" smtClean="0"/>
              <a:t>The last line of defense would be to use a personal fall arrest system (PFAS).</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12</a:t>
            </a:fld>
            <a:endParaRPr lang="en-US"/>
          </a:p>
        </p:txBody>
      </p:sp>
    </p:spTree>
    <p:extLst>
      <p:ext uri="{BB962C8B-B14F-4D97-AF65-F5344CB8AC3E}">
        <p14:creationId xmlns:p14="http://schemas.microsoft.com/office/powerpoint/2010/main" val="3331686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44">
              <a:defRPr/>
            </a:pPr>
            <a:r>
              <a:rPr lang="en-US" dirty="0" smtClean="0"/>
              <a:t>A personal fall arrest system is a system used to safely stop (arrest) a worker who is falling from a working level. It consists of an anchorage, connectors, and a body harness. It also may include a lanyard, deceleration device, lifeline, or suitable combinations of these.</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13</a:t>
            </a:fld>
            <a:endParaRPr lang="en-US" dirty="0"/>
          </a:p>
        </p:txBody>
      </p:sp>
    </p:spTree>
    <p:extLst>
      <p:ext uri="{BB962C8B-B14F-4D97-AF65-F5344CB8AC3E}">
        <p14:creationId xmlns:p14="http://schemas.microsoft.com/office/powerpoint/2010/main" val="1594558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44">
              <a:defRPr/>
            </a:pPr>
            <a:r>
              <a:rPr lang="en-US" b="1" dirty="0"/>
              <a:t>Controlling Fall Hazards </a:t>
            </a:r>
            <a:r>
              <a:rPr lang="en-US" dirty="0"/>
              <a:t>on open-sided platforms and runways</a:t>
            </a:r>
          </a:p>
          <a:p>
            <a:pPr marL="177571" indent="-177571">
              <a:buFont typeface="Arial" panose="020B0604020202020204" pitchFamily="34" charset="0"/>
              <a:buChar char="•"/>
            </a:pPr>
            <a:r>
              <a:rPr lang="en-US" dirty="0" smtClean="0"/>
              <a:t>They require a proper  guardrail system at all times.</a:t>
            </a:r>
          </a:p>
          <a:p>
            <a:pPr marL="177571" indent="-177571">
              <a:buFont typeface="Arial" panose="020B0604020202020204" pitchFamily="34" charset="0"/>
              <a:buChar char="•"/>
            </a:pPr>
            <a:r>
              <a:rPr lang="en-US" dirty="0" smtClean="0"/>
              <a:t>Platforms and runways next to dangerous operations require standard railings, regardless of height.</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14</a:t>
            </a:fld>
            <a:endParaRPr lang="en-US"/>
          </a:p>
        </p:txBody>
      </p:sp>
    </p:spTree>
    <p:extLst>
      <p:ext uri="{BB962C8B-B14F-4D97-AF65-F5344CB8AC3E}">
        <p14:creationId xmlns:p14="http://schemas.microsoft.com/office/powerpoint/2010/main" val="256956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Controlling structural collapse due to lack of structural integrity or overloading walking/working surfaces – </a:t>
            </a:r>
            <a:r>
              <a:rPr lang="en-US" dirty="0"/>
              <a:t>  </a:t>
            </a:r>
          </a:p>
          <a:p>
            <a:pPr marL="236761" indent="-236761">
              <a:buFont typeface="+mj-lt"/>
              <a:buAutoNum type="arabicPeriod"/>
            </a:pPr>
            <a:r>
              <a:rPr lang="en-US" dirty="0"/>
              <a:t>Employers must ensure walking/working surfaces are structurally sound.</a:t>
            </a:r>
          </a:p>
          <a:p>
            <a:pPr marL="236761" indent="-236761">
              <a:buFont typeface="+mj-lt"/>
              <a:buAutoNum type="arabicPeriod"/>
            </a:pPr>
            <a:r>
              <a:rPr lang="en-US" dirty="0"/>
              <a:t>Surfaces must be able to support the intended or potential load, whether it be people, equipment, or stored materials.</a:t>
            </a:r>
          </a:p>
          <a:p>
            <a:pPr marL="236761" indent="-236761">
              <a:buFont typeface="+mj-lt"/>
              <a:buAutoNum type="arabicPeriod"/>
            </a:pPr>
            <a:r>
              <a:rPr lang="en-US" dirty="0"/>
              <a:t>Load rating limits must be marked on plates and conspicuously posted.</a:t>
            </a:r>
          </a:p>
        </p:txBody>
      </p:sp>
      <p:sp>
        <p:nvSpPr>
          <p:cNvPr id="4" name="Slide Number Placeholder 3"/>
          <p:cNvSpPr>
            <a:spLocks noGrp="1"/>
          </p:cNvSpPr>
          <p:nvPr>
            <p:ph type="sldNum" sz="quarter" idx="10"/>
          </p:nvPr>
        </p:nvSpPr>
        <p:spPr/>
        <p:txBody>
          <a:bodyPr/>
          <a:lstStyle/>
          <a:p>
            <a:fld id="{3ECC418A-57C6-4B2F-979F-B2F731CD8869}" type="slidenum">
              <a:rPr lang="en-US" smtClean="0"/>
              <a:pPr/>
              <a:t>15</a:t>
            </a:fld>
            <a:endParaRPr lang="en-US"/>
          </a:p>
        </p:txBody>
      </p:sp>
    </p:spTree>
    <p:extLst>
      <p:ext uri="{BB962C8B-B14F-4D97-AF65-F5344CB8AC3E}">
        <p14:creationId xmlns:p14="http://schemas.microsoft.com/office/powerpoint/2010/main" val="2295616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Conditions leading to incidents involving falls from ladders, scaffolds, scissor lifts, stairways, floor openings, or other elevated surface</a:t>
            </a:r>
          </a:p>
          <a:p>
            <a:pPr marL="236761" indent="-236761">
              <a:buFont typeface="+mj-lt"/>
              <a:buAutoNum type="arabicPeriod"/>
            </a:pPr>
            <a:r>
              <a:rPr lang="en-US" dirty="0"/>
              <a:t>Improper ladder selection, condition, or use</a:t>
            </a:r>
          </a:p>
          <a:p>
            <a:pPr marL="236761" indent="-236761">
              <a:buFont typeface="+mj-lt"/>
              <a:buAutoNum type="arabicPeriod"/>
            </a:pPr>
            <a:r>
              <a:rPr lang="en-US" dirty="0"/>
              <a:t>Improper scaffold selection, condition, or use</a:t>
            </a:r>
          </a:p>
          <a:p>
            <a:pPr marL="236761" indent="-236761">
              <a:buFont typeface="+mj-lt"/>
              <a:buAutoNum type="arabicPeriod"/>
            </a:pPr>
            <a:r>
              <a:rPr lang="en-US" dirty="0"/>
              <a:t>Improper stairway design, condition, or use</a:t>
            </a:r>
          </a:p>
          <a:p>
            <a:pPr marL="236761" indent="-236761">
              <a:buFont typeface="+mj-lt"/>
              <a:buAutoNum type="arabicPeriod"/>
            </a:pPr>
            <a:r>
              <a:rPr lang="en-US" dirty="0"/>
              <a:t>Unprotected or poorly protected floor and wall openings, open –sided platforms, or runways                                                                                              </a:t>
            </a:r>
          </a:p>
          <a:p>
            <a:pPr marL="236761" indent="-236761">
              <a:buFont typeface="+mj-lt"/>
              <a:buAutoNum type="arabicPeriod"/>
            </a:pPr>
            <a:r>
              <a:rPr lang="en-US" dirty="0"/>
              <a:t>Fall hazards associated with other elevated surfaces</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16</a:t>
            </a:fld>
            <a:endParaRPr lang="en-US"/>
          </a:p>
        </p:txBody>
      </p:sp>
    </p:spTree>
    <p:extLst>
      <p:ext uri="{BB962C8B-B14F-4D97-AF65-F5344CB8AC3E}">
        <p14:creationId xmlns:p14="http://schemas.microsoft.com/office/powerpoint/2010/main" val="4070697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defTabSz="946733">
              <a:defRPr sz="2500" b="1">
                <a:solidFill>
                  <a:schemeClr val="tx1"/>
                </a:solidFill>
                <a:latin typeface="Times New Roman" panose="02020603050405020304" pitchFamily="18" charset="0"/>
              </a:defRPr>
            </a:lvl1pPr>
            <a:lvl2pPr marL="770558" indent="-296368" defTabSz="946733">
              <a:defRPr sz="2500" b="1">
                <a:solidFill>
                  <a:schemeClr val="tx1"/>
                </a:solidFill>
                <a:latin typeface="Times New Roman" panose="02020603050405020304" pitchFamily="18" charset="0"/>
              </a:defRPr>
            </a:lvl2pPr>
            <a:lvl3pPr marL="1185474" indent="-237095" defTabSz="946733">
              <a:defRPr sz="2500" b="1">
                <a:solidFill>
                  <a:schemeClr val="tx1"/>
                </a:solidFill>
                <a:latin typeface="Times New Roman" panose="02020603050405020304" pitchFamily="18" charset="0"/>
              </a:defRPr>
            </a:lvl3pPr>
            <a:lvl4pPr marL="1659663" indent="-237095" defTabSz="946733">
              <a:defRPr sz="2500" b="1">
                <a:solidFill>
                  <a:schemeClr val="tx1"/>
                </a:solidFill>
                <a:latin typeface="Times New Roman" panose="02020603050405020304" pitchFamily="18" charset="0"/>
              </a:defRPr>
            </a:lvl4pPr>
            <a:lvl5pPr marL="2133853" indent="-237095" defTabSz="946733">
              <a:defRPr sz="2500" b="1">
                <a:solidFill>
                  <a:schemeClr val="tx1"/>
                </a:solidFill>
                <a:latin typeface="Times New Roman" panose="02020603050405020304" pitchFamily="18" charset="0"/>
              </a:defRPr>
            </a:lvl5pPr>
            <a:lvl6pPr marL="2608043" indent="-237095" defTabSz="946733" eaLnBrk="0" fontAlgn="base" hangingPunct="0">
              <a:spcBef>
                <a:spcPct val="0"/>
              </a:spcBef>
              <a:spcAft>
                <a:spcPct val="0"/>
              </a:spcAft>
              <a:defRPr sz="2500" b="1">
                <a:solidFill>
                  <a:schemeClr val="tx1"/>
                </a:solidFill>
                <a:latin typeface="Times New Roman" panose="02020603050405020304" pitchFamily="18" charset="0"/>
              </a:defRPr>
            </a:lvl6pPr>
            <a:lvl7pPr marL="3082231" indent="-237095" defTabSz="946733" eaLnBrk="0" fontAlgn="base" hangingPunct="0">
              <a:spcBef>
                <a:spcPct val="0"/>
              </a:spcBef>
              <a:spcAft>
                <a:spcPct val="0"/>
              </a:spcAft>
              <a:defRPr sz="2500" b="1">
                <a:solidFill>
                  <a:schemeClr val="tx1"/>
                </a:solidFill>
                <a:latin typeface="Times New Roman" panose="02020603050405020304" pitchFamily="18" charset="0"/>
              </a:defRPr>
            </a:lvl7pPr>
            <a:lvl8pPr marL="3556421" indent="-237095" defTabSz="946733" eaLnBrk="0" fontAlgn="base" hangingPunct="0">
              <a:spcBef>
                <a:spcPct val="0"/>
              </a:spcBef>
              <a:spcAft>
                <a:spcPct val="0"/>
              </a:spcAft>
              <a:defRPr sz="2500" b="1">
                <a:solidFill>
                  <a:schemeClr val="tx1"/>
                </a:solidFill>
                <a:latin typeface="Times New Roman" panose="02020603050405020304" pitchFamily="18" charset="0"/>
              </a:defRPr>
            </a:lvl8pPr>
            <a:lvl9pPr marL="4030610" indent="-237095" defTabSz="946733" eaLnBrk="0" fontAlgn="base" hangingPunct="0">
              <a:spcBef>
                <a:spcPct val="0"/>
              </a:spcBef>
              <a:spcAft>
                <a:spcPct val="0"/>
              </a:spcAft>
              <a:defRPr sz="2500" b="1">
                <a:solidFill>
                  <a:schemeClr val="tx1"/>
                </a:solidFill>
                <a:latin typeface="Times New Roman" panose="02020603050405020304" pitchFamily="18" charset="0"/>
              </a:defRPr>
            </a:lvl9pPr>
          </a:lstStyle>
          <a:p>
            <a:fld id="{41606CCF-E0CE-46F8-840A-B2DB007F5C63}" type="slidenum">
              <a:rPr lang="en-US" altLang="en-US" sz="1200" b="0"/>
              <a:pPr/>
              <a:t>17</a:t>
            </a:fld>
            <a:endParaRPr lang="en-US" altLang="en-US" sz="1200" b="0" dirty="0"/>
          </a:p>
        </p:txBody>
      </p:sp>
      <p:sp>
        <p:nvSpPr>
          <p:cNvPr id="11267" name="Rectangle 1026"/>
          <p:cNvSpPr>
            <a:spLocks noGrp="1" noRot="1" noChangeAspect="1" noChangeArrowheads="1" noTextEdit="1"/>
          </p:cNvSpPr>
          <p:nvPr>
            <p:ph type="sldImg"/>
          </p:nvPr>
        </p:nvSpPr>
        <p:spPr>
          <a:xfrm>
            <a:off x="1905000" y="484188"/>
            <a:ext cx="3938588" cy="2954337"/>
          </a:xfrm>
          <a:ln/>
        </p:spPr>
      </p:sp>
      <p:sp>
        <p:nvSpPr>
          <p:cNvPr id="11268" name="Rectangle 1027"/>
          <p:cNvSpPr>
            <a:spLocks noGrp="1" noChangeArrowheads="1"/>
          </p:cNvSpPr>
          <p:nvPr>
            <p:ph type="body" idx="1"/>
          </p:nvPr>
        </p:nvSpPr>
        <p:spPr>
          <a:xfrm>
            <a:off x="954158" y="4559587"/>
            <a:ext cx="5406887" cy="4321852"/>
          </a:xfrm>
          <a:noFill/>
        </p:spPr>
        <p:txBody>
          <a:bodyPr/>
          <a:lstStyle/>
          <a:p>
            <a:r>
              <a:rPr lang="en-US" altLang="en-US" dirty="0" smtClean="0">
                <a:latin typeface="Arial" panose="020B0604020202020204" pitchFamily="34" charset="0"/>
              </a:rPr>
              <a:t>Portable</a:t>
            </a:r>
            <a:r>
              <a:rPr lang="en-US" altLang="en-US" baseline="0" dirty="0" smtClean="0">
                <a:latin typeface="Arial" panose="020B0604020202020204" pitchFamily="34" charset="0"/>
              </a:rPr>
              <a:t> ladder – a ladder that can be readily moved or carried</a:t>
            </a:r>
          </a:p>
          <a:p>
            <a:pPr marL="177821" indent="-177821">
              <a:buFont typeface="Arial" panose="020B0604020202020204" pitchFamily="34" charset="0"/>
              <a:buChar char="•"/>
            </a:pPr>
            <a:r>
              <a:rPr lang="en-US" altLang="en-US" baseline="0" dirty="0" smtClean="0">
                <a:latin typeface="Arial" panose="020B0604020202020204" pitchFamily="34" charset="0"/>
              </a:rPr>
              <a:t>Self-supporting – stepladder, platform ladder, </a:t>
            </a:r>
            <a:r>
              <a:rPr lang="en-US" altLang="en-US" baseline="0" dirty="0" err="1" smtClean="0">
                <a:latin typeface="Arial" panose="020B0604020202020204" pitchFamily="34" charset="0"/>
              </a:rPr>
              <a:t>tressel</a:t>
            </a:r>
            <a:r>
              <a:rPr lang="en-US" altLang="en-US" baseline="0" dirty="0" smtClean="0">
                <a:latin typeface="Arial" panose="020B0604020202020204" pitchFamily="34" charset="0"/>
              </a:rPr>
              <a:t> ladder, or other foldout types</a:t>
            </a:r>
          </a:p>
          <a:p>
            <a:pPr marL="177821" indent="-177821">
              <a:buFont typeface="Arial" panose="020B0604020202020204" pitchFamily="34" charset="0"/>
              <a:buChar char="•"/>
            </a:pPr>
            <a:r>
              <a:rPr lang="en-US" altLang="en-US" baseline="0" dirty="0" smtClean="0">
                <a:latin typeface="Arial" panose="020B0604020202020204" pitchFamily="34" charset="0"/>
              </a:rPr>
              <a:t>Non-self-supporting – extension ladder or other leaning types</a:t>
            </a:r>
          </a:p>
          <a:p>
            <a:endParaRPr lang="en-US" altLang="en-US" dirty="0" smtClean="0">
              <a:latin typeface="Arial" panose="020B0604020202020204" pitchFamily="34" charset="0"/>
            </a:endParaRPr>
          </a:p>
          <a:p>
            <a:pPr defTabSz="914277">
              <a:defRPr/>
            </a:pPr>
            <a:r>
              <a:rPr lang="en-US" altLang="en-US" dirty="0" smtClean="0">
                <a:latin typeface="Arial" panose="020B0604020202020204" pitchFamily="34" charset="0"/>
              </a:rPr>
              <a:t>Fixed ladder</a:t>
            </a:r>
            <a:r>
              <a:rPr lang="en-US" altLang="en-US" baseline="0" dirty="0" smtClean="0">
                <a:latin typeface="Arial" panose="020B0604020202020204" pitchFamily="34" charset="0"/>
              </a:rPr>
              <a:t> – a ladder that cannot be readily moved or carried because it is an integral part of a building or structure.</a:t>
            </a:r>
          </a:p>
          <a:p>
            <a:pPr marL="177821" indent="-177821">
              <a:buFont typeface="Arial" panose="020B0604020202020204" pitchFamily="34" charset="0"/>
              <a:buChar char="•"/>
            </a:pP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540714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18</a:t>
            </a:fld>
            <a:endParaRPr lang="en-US" dirty="0"/>
          </a:p>
        </p:txBody>
      </p:sp>
    </p:spTree>
    <p:extLst>
      <p:ext uri="{BB962C8B-B14F-4D97-AF65-F5344CB8AC3E}">
        <p14:creationId xmlns:p14="http://schemas.microsoft.com/office/powerpoint/2010/main" val="2059352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Select, used and maintained according to the manufacturer. </a:t>
            </a:r>
          </a:p>
          <a:p>
            <a:endParaRPr lang="en-US" dirty="0" smtClean="0"/>
          </a:p>
          <a:p>
            <a:r>
              <a:rPr lang="en-US" dirty="0" smtClean="0"/>
              <a:t>Read and follow all labels/markings on the ladder.</a:t>
            </a:r>
          </a:p>
          <a:p>
            <a:endParaRPr lang="en-US" dirty="0" smtClean="0"/>
          </a:p>
          <a:p>
            <a:r>
              <a:rPr lang="en-US" dirty="0" smtClean="0"/>
              <a:t>Do not exceed the maximum load rating of a ladder. Be aware of the ladder’s load rating and of the weight it is supporting, including the weight of any tools or equipment.</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19</a:t>
            </a:fld>
            <a:endParaRPr lang="en-US"/>
          </a:p>
        </p:txBody>
      </p:sp>
    </p:spTree>
    <p:extLst>
      <p:ext uri="{BB962C8B-B14F-4D97-AF65-F5344CB8AC3E}">
        <p14:creationId xmlns:p14="http://schemas.microsoft.com/office/powerpoint/2010/main" val="1883234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b="1" dirty="0"/>
              <a:t>Summary</a:t>
            </a:r>
          </a:p>
          <a:p>
            <a:r>
              <a:rPr lang="en-US" dirty="0"/>
              <a:t>On January 22, 2009, a 33-year-old Hispanic worker was injured after a fall from an 8-foot step ladder. A bucket partially filled with a cleaning solution was tied with a rag to the top of the ladder. The victim was cleaning windows when he fell onto a tiled floor and hit his head. At approximately 1:08 p.m., a tile foreman on the site called 911 and stayed with the conscious victim. The victim became unresponsive and at 1:14 p.m., Emergency Medical Services (EMS) arrived on the scene. When emergency medical personnel arrived, the victim was unconscious and having seizures. EMS transported the victim to a local hospital. The following morning the worker died from his injuries. Key contributing factors identified in this investigation include: work at an elevation, the improper use of a step ladder and insufficient worker training.</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a:t>
            </a:fld>
            <a:endParaRPr lang="en-US" dirty="0"/>
          </a:p>
        </p:txBody>
      </p:sp>
    </p:spTree>
    <p:extLst>
      <p:ext uri="{BB962C8B-B14F-4D97-AF65-F5344CB8AC3E}">
        <p14:creationId xmlns:p14="http://schemas.microsoft.com/office/powerpoint/2010/main" val="36312266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Always inspect the ladder prior to using it. If the ladder is damaged, it must be removed from service and tagged until repaired or discarded.</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20</a:t>
            </a:fld>
            <a:endParaRPr lang="en-US"/>
          </a:p>
        </p:txBody>
      </p:sp>
    </p:spTree>
    <p:extLst>
      <p:ext uri="{BB962C8B-B14F-4D97-AF65-F5344CB8AC3E}">
        <p14:creationId xmlns:p14="http://schemas.microsoft.com/office/powerpoint/2010/main" val="1188992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pPr marL="177571" indent="-177571">
              <a:buFont typeface="Arial" panose="020B0604020202020204" pitchFamily="34" charset="0"/>
              <a:buChar char="•"/>
            </a:pPr>
            <a:r>
              <a:rPr lang="en-US" dirty="0" smtClean="0"/>
              <a:t>Use a ladder only on a stable and level surface, unless it has been secured (top or bottom) to prevent displacement.</a:t>
            </a:r>
          </a:p>
          <a:p>
            <a:pPr marL="177571" indent="-177571">
              <a:buFont typeface="Arial" panose="020B0604020202020204" pitchFamily="34" charset="0"/>
              <a:buChar char="•"/>
            </a:pPr>
            <a:r>
              <a:rPr lang="en-US" dirty="0" smtClean="0"/>
              <a:t>Do not place a ladder on boxes, barrels or other unstable bases to obtain additional height.</a:t>
            </a:r>
          </a:p>
          <a:p>
            <a:pPr marL="177571" indent="-177571">
              <a:buFont typeface="Arial" panose="020B0604020202020204" pitchFamily="34" charset="0"/>
              <a:buChar char="•"/>
            </a:pPr>
            <a:r>
              <a:rPr lang="en-US" dirty="0" smtClean="0"/>
              <a:t>Wear proper footwear </a:t>
            </a:r>
          </a:p>
          <a:p>
            <a:pPr marL="177571" indent="-177571">
              <a:buFont typeface="Arial" panose="020B0604020202020204" pitchFamily="34" charset="0"/>
              <a:buChar char="•"/>
            </a:pPr>
            <a:r>
              <a:rPr lang="en-US" dirty="0" smtClean="0"/>
              <a:t>Make sure the ladder is free from grease, soap and other slippery materials.</a:t>
            </a:r>
          </a:p>
          <a:p>
            <a:pPr marL="177571" indent="-177571">
              <a:buFont typeface="Arial" panose="020B0604020202020204" pitchFamily="34" charset="0"/>
              <a:buChar char="•"/>
            </a:pPr>
            <a:r>
              <a:rPr lang="en-US" dirty="0" smtClean="0"/>
              <a:t>Make sure cords and hoses aren’t in the way.</a:t>
            </a:r>
          </a:p>
          <a:p>
            <a:pPr marL="177571" indent="-177571">
              <a:buFont typeface="Arial" panose="020B0604020202020204" pitchFamily="34" charset="0"/>
              <a:buChar char="•"/>
            </a:pPr>
            <a:r>
              <a:rPr lang="en-US" dirty="0" smtClean="0"/>
              <a:t>A ladder placed in any location where it can be displaced by other work activities must be secured to prevent displacement or a barricade must be erected to keep traffic away from the ladder.</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21</a:t>
            </a:fld>
            <a:endParaRPr lang="en-US"/>
          </a:p>
        </p:txBody>
      </p:sp>
    </p:spTree>
    <p:extLst>
      <p:ext uri="{BB962C8B-B14F-4D97-AF65-F5344CB8AC3E}">
        <p14:creationId xmlns:p14="http://schemas.microsoft.com/office/powerpoint/2010/main" val="3718458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Always maintain a 3-point (two hands and a foot, or two feet and a hand) contact on the ladder when climbing. Keep your body near the middle of the step and always face the ladder while climbing. </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22</a:t>
            </a:fld>
            <a:endParaRPr lang="en-US"/>
          </a:p>
        </p:txBody>
      </p:sp>
    </p:spTree>
    <p:extLst>
      <p:ext uri="{BB962C8B-B14F-4D97-AF65-F5344CB8AC3E}">
        <p14:creationId xmlns:p14="http://schemas.microsoft.com/office/powerpoint/2010/main" val="1128338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23</a:t>
            </a:fld>
            <a:endParaRPr lang="en-US"/>
          </a:p>
        </p:txBody>
      </p:sp>
    </p:spTree>
    <p:extLst>
      <p:ext uri="{BB962C8B-B14F-4D97-AF65-F5344CB8AC3E}">
        <p14:creationId xmlns:p14="http://schemas.microsoft.com/office/powerpoint/2010/main" val="17164694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extension or straight ladder used to access an elevated surface must extend at least 3 feet above the point of support. </a:t>
            </a:r>
          </a:p>
          <a:p>
            <a:r>
              <a:rPr lang="en-US" dirty="0" smtClean="0"/>
              <a:t>The proper angle for setting up a straight or extension ladder is to place its base a quarter of the working length of the ladder from the wall or other vertical surface.</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24</a:t>
            </a:fld>
            <a:endParaRPr lang="en-US"/>
          </a:p>
        </p:txBody>
      </p:sp>
    </p:spTree>
    <p:extLst>
      <p:ext uri="{BB962C8B-B14F-4D97-AF65-F5344CB8AC3E}">
        <p14:creationId xmlns:p14="http://schemas.microsoft.com/office/powerpoint/2010/main" val="34833181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b="1" dirty="0" smtClean="0"/>
              <a:t>Fixed Ladders</a:t>
            </a:r>
            <a:r>
              <a:rPr lang="en-US" dirty="0" smtClean="0"/>
              <a:t/>
            </a:r>
            <a:br>
              <a:rPr lang="en-US" dirty="0" smtClean="0"/>
            </a:br>
            <a:r>
              <a:rPr lang="en-US" dirty="0" smtClean="0"/>
              <a:t/>
            </a:r>
            <a:br>
              <a:rPr lang="en-US" dirty="0" smtClean="0"/>
            </a:br>
            <a:r>
              <a:rPr lang="en-US" dirty="0" smtClean="0"/>
              <a:t>If the total length of the climb on a fixed ladder equals or exceeds 24 feet (7.3 m), the ladder must be equipped with ladder safety devices; </a:t>
            </a:r>
            <a:r>
              <a:rPr lang="en-US" b="1" i="1" dirty="0" smtClean="0"/>
              <a:t>or</a:t>
            </a:r>
            <a:r>
              <a:rPr lang="en-US" dirty="0" smtClean="0"/>
              <a:t> self-retracting lifelines and rest platforms at intervals not to exceed 150 feet (45.7 m); </a:t>
            </a:r>
            <a:r>
              <a:rPr lang="en-US" b="1" i="1" dirty="0" smtClean="0"/>
              <a:t>or</a:t>
            </a:r>
            <a:r>
              <a:rPr lang="en-US" dirty="0" smtClean="0"/>
              <a:t> a cage or well and multiple ladder sections with each ladder section not to exceed 50 feet (15.2 m) in length. These ladder sections must be offset from adjacent sections and landing platforms must be provided at maximum intervals of 50 feet (15.2 m).</a:t>
            </a:r>
          </a:p>
          <a:p>
            <a:endParaRPr lang="en-US" b="1" i="1" dirty="0" smtClean="0"/>
          </a:p>
          <a:p>
            <a:r>
              <a:rPr lang="en-US" b="1" i="1" dirty="0" smtClean="0"/>
              <a:t>Ladder Safety Devices and Related Support Systems for Fixed Ladders</a:t>
            </a:r>
            <a:r>
              <a:rPr lang="en-US" dirty="0" smtClean="0"/>
              <a:t/>
            </a:r>
            <a:br>
              <a:rPr lang="en-US" dirty="0" smtClean="0"/>
            </a:br>
            <a:r>
              <a:rPr lang="en-US" dirty="0" smtClean="0"/>
              <a:t/>
            </a:r>
            <a:br>
              <a:rPr lang="en-US" dirty="0" smtClean="0"/>
            </a:br>
            <a:r>
              <a:rPr lang="en-US" dirty="0" smtClean="0"/>
              <a:t>The connection between the carrier or lifeline and the point of attachment to the body belt or harness must not exceed 9 inches (23 cm) in length. </a:t>
            </a:r>
          </a:p>
          <a:p>
            <a:endParaRPr lang="en-US" dirty="0" smtClean="0"/>
          </a:p>
          <a:p>
            <a:r>
              <a:rPr lang="en-US" dirty="0" smtClean="0"/>
              <a:t>Replace cages and wells with ladder safety or</a:t>
            </a:r>
            <a:r>
              <a:rPr lang="en-US" baseline="0" dirty="0" smtClean="0"/>
              <a:t> personal fall arrest systems on all fixed ladders over 24 feet on replacement ladders/ladder. Final deadline 12/18/2036.</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25</a:t>
            </a:fld>
            <a:endParaRPr lang="en-US"/>
          </a:p>
        </p:txBody>
      </p:sp>
    </p:spTree>
    <p:extLst>
      <p:ext uri="{BB962C8B-B14F-4D97-AF65-F5344CB8AC3E}">
        <p14:creationId xmlns:p14="http://schemas.microsoft.com/office/powerpoint/2010/main" val="36542644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dirty="0" smtClean="0"/>
              <a:t>The Bureau of Labor Statistics' Census of Fatal Occupational Injuries (CFOI) reported 54 fatalities occurred in the year 2009 from scaffolds, staging. In a Bureau of Labor and Statistics (BLS) study, 72% of workers injured in scaffold accidents attributed the accident either to the planking or support giving way, or to the employee slipping or being struck by a falling object. All of these can be controlled by compliance with OSHA standards.</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26</a:t>
            </a:fld>
            <a:endParaRPr lang="en-US"/>
          </a:p>
        </p:txBody>
      </p:sp>
    </p:spTree>
    <p:extLst>
      <p:ext uri="{BB962C8B-B14F-4D97-AF65-F5344CB8AC3E}">
        <p14:creationId xmlns:p14="http://schemas.microsoft.com/office/powerpoint/2010/main" val="29695102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27</a:t>
            </a:fld>
            <a:endParaRPr lang="en-US"/>
          </a:p>
        </p:txBody>
      </p:sp>
    </p:spTree>
    <p:extLst>
      <p:ext uri="{BB962C8B-B14F-4D97-AF65-F5344CB8AC3E}">
        <p14:creationId xmlns:p14="http://schemas.microsoft.com/office/powerpoint/2010/main" val="17325367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dirty="0" smtClean="0"/>
              <a:t>Safe scaffolding requires a solid foundation.</a:t>
            </a:r>
          </a:p>
          <a:p>
            <a:endParaRPr lang="en-US" dirty="0" smtClean="0"/>
          </a:p>
          <a:p>
            <a:r>
              <a:rPr lang="en-US" dirty="0" smtClean="0"/>
              <a:t>OSHA has standards that apply specifically to the steps that must be taken to assure a stable scaffold base.</a:t>
            </a:r>
          </a:p>
          <a:p>
            <a:endParaRPr lang="en-US" dirty="0" smtClean="0"/>
          </a:p>
          <a:p>
            <a:r>
              <a:rPr lang="en-US" dirty="0" smtClean="0"/>
              <a:t>Must be plumb and level</a:t>
            </a:r>
          </a:p>
          <a:p>
            <a:endParaRPr lang="en-US" dirty="0" smtClean="0"/>
          </a:p>
          <a:p>
            <a:r>
              <a:rPr lang="en-US" dirty="0" smtClean="0"/>
              <a:t>A scaffold becomes inherently unstable once its height is four times its minimum base dimension.</a:t>
            </a:r>
          </a:p>
          <a:p>
            <a:endParaRPr lang="en-US" dirty="0" smtClean="0"/>
          </a:p>
          <a:p>
            <a:r>
              <a:rPr lang="en-US" dirty="0" smtClean="0"/>
              <a:t>To prevent tipping, it must be restrained by guys, ties, or braces.</a:t>
            </a:r>
          </a:p>
          <a:p>
            <a:endParaRPr lang="en-US" dirty="0" smtClean="0"/>
          </a:p>
          <a:p>
            <a:r>
              <a:rPr lang="en-US" dirty="0" smtClean="0"/>
              <a:t>You can also add outriggers to widen the base.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28</a:t>
            </a:fld>
            <a:endParaRPr lang="en-US"/>
          </a:p>
        </p:txBody>
      </p:sp>
    </p:spTree>
    <p:extLst>
      <p:ext uri="{BB962C8B-B14F-4D97-AF65-F5344CB8AC3E}">
        <p14:creationId xmlns:p14="http://schemas.microsoft.com/office/powerpoint/2010/main" val="23794114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Scaffolds must be fully planked with scaffold grade planking or platforms.</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29</a:t>
            </a:fld>
            <a:endParaRPr lang="en-US"/>
          </a:p>
        </p:txBody>
      </p:sp>
    </p:spTree>
    <p:extLst>
      <p:ext uri="{BB962C8B-B14F-4D97-AF65-F5344CB8AC3E}">
        <p14:creationId xmlns:p14="http://schemas.microsoft.com/office/powerpoint/2010/main" val="1796922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pPr algn="l"/>
            <a:r>
              <a:rPr lang="en-US" dirty="0">
                <a:latin typeface="Univers"/>
              </a:rPr>
              <a:t>Falls are among the most common causes of serious work-related injuries and deaths. Employers must take measures in their workplaces to prevent employees from falling off overhead platforms, elevated work stations or into holes in the floor and walls.</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a:t>
            </a:fld>
            <a:endParaRPr lang="en-US" dirty="0"/>
          </a:p>
        </p:txBody>
      </p:sp>
    </p:spTree>
    <p:extLst>
      <p:ext uri="{BB962C8B-B14F-4D97-AF65-F5344CB8AC3E}">
        <p14:creationId xmlns:p14="http://schemas.microsoft.com/office/powerpoint/2010/main" val="6831003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Guard rails, mid-rails, and toe boards must be installed on all open sides of platforms more than 10 feet above grade.</a:t>
            </a:r>
          </a:p>
          <a:p>
            <a:endParaRPr lang="en-US" dirty="0" smtClean="0"/>
          </a:p>
          <a:p>
            <a:r>
              <a:rPr lang="en-US" dirty="0" smtClean="0"/>
              <a:t>Mesh must be installed between the toe board and top-rail if tools of materials are higher than the toe board or workers must work or pass under the scaffolding. </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30</a:t>
            </a:fld>
            <a:endParaRPr lang="en-US"/>
          </a:p>
        </p:txBody>
      </p:sp>
    </p:spTree>
    <p:extLst>
      <p:ext uri="{BB962C8B-B14F-4D97-AF65-F5344CB8AC3E}">
        <p14:creationId xmlns:p14="http://schemas.microsoft.com/office/powerpoint/2010/main" val="1978082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safe means of access such as a ladder must be provided.</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31</a:t>
            </a:fld>
            <a:endParaRPr lang="en-US"/>
          </a:p>
        </p:txBody>
      </p:sp>
    </p:spTree>
    <p:extLst>
      <p:ext uri="{BB962C8B-B14F-4D97-AF65-F5344CB8AC3E}">
        <p14:creationId xmlns:p14="http://schemas.microsoft.com/office/powerpoint/2010/main" val="7552731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32</a:t>
            </a:fld>
            <a:endParaRPr lang="en-US"/>
          </a:p>
        </p:txBody>
      </p:sp>
    </p:spTree>
    <p:extLst>
      <p:ext uri="{BB962C8B-B14F-4D97-AF65-F5344CB8AC3E}">
        <p14:creationId xmlns:p14="http://schemas.microsoft.com/office/powerpoint/2010/main" val="24219938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CC418A-57C6-4B2F-979F-B2F731CD8869}" type="slidenum">
              <a:rPr lang="en-US" smtClean="0"/>
              <a:pPr/>
              <a:t>33</a:t>
            </a:fld>
            <a:endParaRPr lang="en-US"/>
          </a:p>
        </p:txBody>
      </p:sp>
    </p:spTree>
    <p:extLst>
      <p:ext uri="{BB962C8B-B14F-4D97-AF65-F5344CB8AC3E}">
        <p14:creationId xmlns:p14="http://schemas.microsoft.com/office/powerpoint/2010/main" val="16039342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34</a:t>
            </a:fld>
            <a:endParaRPr lang="en-US"/>
          </a:p>
        </p:txBody>
      </p:sp>
    </p:spTree>
    <p:extLst>
      <p:ext uri="{BB962C8B-B14F-4D97-AF65-F5344CB8AC3E}">
        <p14:creationId xmlns:p14="http://schemas.microsoft.com/office/powerpoint/2010/main" val="40140118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dirty="0" smtClean="0"/>
              <a:t>Mobile scaffolds cannot be moved while workers are on them.</a:t>
            </a:r>
          </a:p>
          <a:p>
            <a:endParaRPr lang="en-US" dirty="0" smtClean="0"/>
          </a:p>
          <a:p>
            <a:r>
              <a:rPr lang="en-US" dirty="0" smtClean="0"/>
              <a:t>All wheel casters on mobile scaffolds must be locked while accessing work platform and during work activities.</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35</a:t>
            </a:fld>
            <a:endParaRPr lang="en-US"/>
          </a:p>
        </p:txBody>
      </p:sp>
    </p:spTree>
    <p:extLst>
      <p:ext uri="{BB962C8B-B14F-4D97-AF65-F5344CB8AC3E}">
        <p14:creationId xmlns:p14="http://schemas.microsoft.com/office/powerpoint/2010/main" val="26069800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Mobile scaffolds must never exceed the 4:1 ratio.</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36</a:t>
            </a:fld>
            <a:endParaRPr lang="en-US"/>
          </a:p>
        </p:txBody>
      </p:sp>
    </p:spTree>
    <p:extLst>
      <p:ext uri="{BB962C8B-B14F-4D97-AF65-F5344CB8AC3E}">
        <p14:creationId xmlns:p14="http://schemas.microsoft.com/office/powerpoint/2010/main" val="4888351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endParaRPr lang="en-US" dirty="0"/>
          </a:p>
          <a:p>
            <a:endParaRPr lang="en-US" dirty="0" smtClean="0"/>
          </a:p>
          <a:p>
            <a:r>
              <a:rPr lang="en-US" dirty="0" smtClean="0"/>
              <a:t> </a:t>
            </a:r>
            <a:r>
              <a:rPr lang="en-US" b="1" dirty="0" smtClean="0"/>
              <a:t>Only trained workers should be allowed to use scissor lifts, and employers should make sure that those workers show that they can use a scissor lift properly.</a:t>
            </a:r>
          </a:p>
          <a:p>
            <a:endParaRPr lang="en-US" dirty="0"/>
          </a:p>
          <a:p>
            <a:r>
              <a:rPr lang="en-US" dirty="0"/>
              <a:t>Over a one-year period, OSHA investigated ten preventable fatalities and more than 20 preventable injuries resulting from a variety of incidents involving scissor lifts.</a:t>
            </a:r>
            <a:endParaRPr lang="en-US" dirty="0" smtClean="0"/>
          </a:p>
          <a:p>
            <a:endParaRPr lang="en-US" dirty="0"/>
          </a:p>
          <a:p>
            <a:r>
              <a:rPr lang="en-US" dirty="0" smtClean="0"/>
              <a:t>Although </a:t>
            </a:r>
            <a:r>
              <a:rPr lang="en-US" dirty="0"/>
              <a:t>scissor lifts present hazards similar to scaffolding when extended and stationary, using scissor lifts safely depends on considering equipment capabilities, limitations and safe practices.</a:t>
            </a:r>
          </a:p>
        </p:txBody>
      </p:sp>
      <p:sp>
        <p:nvSpPr>
          <p:cNvPr id="4" name="Slide Number Placeholder 3"/>
          <p:cNvSpPr>
            <a:spLocks noGrp="1"/>
          </p:cNvSpPr>
          <p:nvPr>
            <p:ph type="sldNum" sz="quarter" idx="10"/>
          </p:nvPr>
        </p:nvSpPr>
        <p:spPr/>
        <p:txBody>
          <a:bodyPr/>
          <a:lstStyle/>
          <a:p>
            <a:fld id="{3ECC418A-57C6-4B2F-979F-B2F731CD8869}" type="slidenum">
              <a:rPr lang="en-US" smtClean="0"/>
              <a:pPr/>
              <a:t>37</a:t>
            </a:fld>
            <a:endParaRPr lang="en-US"/>
          </a:p>
        </p:txBody>
      </p:sp>
    </p:spTree>
    <p:extLst>
      <p:ext uri="{BB962C8B-B14F-4D97-AF65-F5344CB8AC3E}">
        <p14:creationId xmlns:p14="http://schemas.microsoft.com/office/powerpoint/2010/main" val="39689249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dirty="0"/>
              <a:t>Employers should train workers to:</a:t>
            </a:r>
          </a:p>
          <a:p>
            <a:r>
              <a:rPr lang="en-US" dirty="0"/>
              <a:t>Check to see that a guardrail system is in place before working on the scissor lift.</a:t>
            </a:r>
          </a:p>
          <a:p>
            <a:r>
              <a:rPr lang="en-US" dirty="0"/>
              <a:t>Only stand on the work platform; never stand on the guardrails.</a:t>
            </a:r>
          </a:p>
          <a:p>
            <a:r>
              <a:rPr lang="en-US" dirty="0"/>
              <a:t>Keep work within easy reach to avoid leaning away from the scissor lift. </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38</a:t>
            </a:fld>
            <a:endParaRPr lang="en-US"/>
          </a:p>
        </p:txBody>
      </p:sp>
    </p:spTree>
    <p:extLst>
      <p:ext uri="{BB962C8B-B14F-4D97-AF65-F5344CB8AC3E}">
        <p14:creationId xmlns:p14="http://schemas.microsoft.com/office/powerpoint/2010/main" val="28537640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Employers should ensure that scissor lifts are stable and will not tip over or collapse. </a:t>
            </a:r>
          </a:p>
          <a:p>
            <a:endParaRPr lang="en-US" dirty="0" smtClean="0"/>
          </a:p>
          <a:p>
            <a:r>
              <a:rPr lang="en-US" b="1" dirty="0" smtClean="0"/>
              <a:t>Caution: Wind Can Make Extended Scissor Lifts Unstable</a:t>
            </a:r>
          </a:p>
          <a:p>
            <a:r>
              <a:rPr lang="en-US" dirty="0" smtClean="0"/>
              <a:t>During the Fall 2010 college football season, a student who was also an employee of the University of Notre Dame was killed while filming the school’s football team practice from a scissor lift. Reportedly, the untrained worker raised the lift over 39 feet to film the practice. The wind gusts that day were more than 50 miles per hour. The high winds blew the lift over, killing the worker.</a:t>
            </a:r>
          </a:p>
          <a:p>
            <a:endParaRPr lang="en-US" dirty="0" smtClean="0"/>
          </a:p>
          <a:p>
            <a:r>
              <a:rPr lang="en-US" dirty="0" smtClean="0"/>
              <a:t>Isolate the scissor lift or implement traffic control measures. </a:t>
            </a:r>
          </a:p>
          <a:p>
            <a:endParaRPr lang="en-US" dirty="0" smtClean="0"/>
          </a:p>
          <a:p>
            <a:r>
              <a:rPr lang="en-US" dirty="0" smtClean="0"/>
              <a:t>Select work locations with firm level surfaces. </a:t>
            </a:r>
          </a:p>
          <a:p>
            <a:endParaRPr lang="en-US" b="1" dirty="0" smtClean="0"/>
          </a:p>
          <a:p>
            <a:r>
              <a:rPr lang="en-US" b="1" dirty="0" smtClean="0"/>
              <a:t>Outdoor use is generally</a:t>
            </a:r>
            <a:r>
              <a:rPr lang="en-US" b="1" baseline="0" dirty="0" smtClean="0"/>
              <a:t> </a:t>
            </a:r>
            <a:r>
              <a:rPr lang="en-US" b="1" dirty="0" smtClean="0"/>
              <a:t>limited to wind speeds below 28 miles per hour per manufacturer requirement. However, some manufacturers</a:t>
            </a:r>
            <a:r>
              <a:rPr lang="en-US" b="1" baseline="0" dirty="0" smtClean="0"/>
              <a:t> may have different wind speed requirements. </a:t>
            </a:r>
            <a:r>
              <a:rPr lang="en-US" b="0" baseline="0" dirty="0" smtClean="0"/>
              <a:t>(https://www.osha.gov/Publications/OSHA3842.pdf)</a:t>
            </a:r>
            <a:endParaRPr lang="en-US" b="0" dirty="0" smtClean="0"/>
          </a:p>
          <a:p>
            <a:endParaRPr lang="en-US" b="1" dirty="0" smtClean="0"/>
          </a:p>
          <a:p>
            <a:r>
              <a:rPr lang="en-US" b="0" dirty="0" smtClean="0"/>
              <a:t>Do not approach electrical power sources (e.g., power lines, transformers) by at least 10 feet </a:t>
            </a:r>
          </a:p>
          <a:p>
            <a:endParaRPr lang="en-US" b="0" dirty="0" smtClean="0"/>
          </a:p>
          <a:p>
            <a:r>
              <a:rPr lang="en-US" b="0" dirty="0" smtClean="0"/>
              <a:t>Use ground guides (spotters) when operating or moving the scissor lift around the workplace.</a:t>
            </a:r>
          </a:p>
          <a:p>
            <a:endParaRPr lang="en-US" b="0" dirty="0" smtClean="0"/>
          </a:p>
          <a:p>
            <a:r>
              <a:rPr lang="en-US" b="0" dirty="0" smtClean="0"/>
              <a:t>Positioning the scissor lift to avoid electrocution, arc flash, and thermal burns is important for safely using scissor lifts near energized power lines. </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39</a:t>
            </a:fld>
            <a:endParaRPr lang="en-US"/>
          </a:p>
        </p:txBody>
      </p:sp>
    </p:spTree>
    <p:extLst>
      <p:ext uri="{BB962C8B-B14F-4D97-AF65-F5344CB8AC3E}">
        <p14:creationId xmlns:p14="http://schemas.microsoft.com/office/powerpoint/2010/main" val="1756712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Terminal Objective: </a:t>
            </a:r>
            <a:endParaRPr lang="en-US" dirty="0"/>
          </a:p>
          <a:p>
            <a:r>
              <a:rPr lang="en-US" dirty="0"/>
              <a:t>Given the various walking/working surface types, the student will be able to protect themselves from walking/working hazards including fall hazards.</a:t>
            </a:r>
          </a:p>
          <a:p>
            <a:endParaRPr lang="en-US" b="1" dirty="0"/>
          </a:p>
          <a:p>
            <a:r>
              <a:rPr lang="en-US" b="1" dirty="0"/>
              <a:t>Enabling Objectives:</a:t>
            </a:r>
            <a:endParaRPr lang="en-US" dirty="0"/>
          </a:p>
          <a:p>
            <a:pPr lvl="0"/>
            <a:r>
              <a:rPr lang="en-US" dirty="0"/>
              <a:t>1. Identify hazards in the workplace associated with walking and working surfaces</a:t>
            </a:r>
          </a:p>
          <a:p>
            <a:pPr lvl="0"/>
            <a:endParaRPr lang="en-US" dirty="0"/>
          </a:p>
          <a:p>
            <a:pPr lvl="0"/>
            <a:r>
              <a:rPr lang="en-US" dirty="0"/>
              <a:t>2. Identify best practices for eliminating or controlling hazards associated with walking and working surfaces in the workplace</a:t>
            </a:r>
          </a:p>
          <a:p>
            <a:pPr lvl="0"/>
            <a:endParaRPr lang="en-US" dirty="0"/>
          </a:p>
          <a:p>
            <a:pPr defTabSz="947044">
              <a:defRPr/>
            </a:pPr>
            <a:r>
              <a:rPr lang="en-US" dirty="0"/>
              <a:t>3. </a:t>
            </a:r>
            <a:r>
              <a:rPr lang="en-US"/>
              <a:t>Recognize employer requirements to protect workers from walking and working surface hazards.</a:t>
            </a:r>
          </a:p>
          <a:p>
            <a:pPr lvl="0"/>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a:t>
            </a:fld>
            <a:endParaRPr lang="en-US" dirty="0"/>
          </a:p>
        </p:txBody>
      </p:sp>
    </p:spTree>
    <p:extLst>
      <p:ext uri="{BB962C8B-B14F-4D97-AF65-F5344CB8AC3E}">
        <p14:creationId xmlns:p14="http://schemas.microsoft.com/office/powerpoint/2010/main" val="18668503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Proper design, construction, condition and use are crucial for controlling stairway-related hazards.</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40</a:t>
            </a:fld>
            <a:endParaRPr lang="en-US"/>
          </a:p>
        </p:txBody>
      </p:sp>
    </p:spTree>
    <p:extLst>
      <p:ext uri="{BB962C8B-B14F-4D97-AF65-F5344CB8AC3E}">
        <p14:creationId xmlns:p14="http://schemas.microsoft.com/office/powerpoint/2010/main" val="15962416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dirty="0" smtClean="0"/>
              <a:t>Fixed industrial stairs (stairs around tanks, machinery, equipment, platforms, pits etc.) must be strong enough to carry five times the anticipated live load with a minimum of 1,000 lbs.</a:t>
            </a:r>
          </a:p>
          <a:p>
            <a:r>
              <a:rPr lang="en-US" dirty="0" smtClean="0"/>
              <a:t>Fixed industrial stairs  must be at least 22 inches wide</a:t>
            </a:r>
          </a:p>
          <a:p>
            <a:r>
              <a:rPr lang="en-US" dirty="0" smtClean="0"/>
              <a:t>Fixed industrial stairs must be installed at angles between 30-50 degrees.</a:t>
            </a:r>
          </a:p>
          <a:p>
            <a:r>
              <a:rPr lang="en-US" dirty="0" smtClean="0"/>
              <a:t>Fixed industrials stairs must have at least 7 feet of vertical clearance above any tread. All stairs require proper lighting for safe use</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41</a:t>
            </a:fld>
            <a:endParaRPr lang="en-US"/>
          </a:p>
        </p:txBody>
      </p:sp>
    </p:spTree>
    <p:extLst>
      <p:ext uri="{BB962C8B-B14F-4D97-AF65-F5344CB8AC3E}">
        <p14:creationId xmlns:p14="http://schemas.microsoft.com/office/powerpoint/2010/main" val="23527886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 flight of stairs with four or more risers must have standard stair railings on all open sides or </a:t>
            </a:r>
            <a:r>
              <a:rPr lang="en-US" b="1" dirty="0" smtClean="0"/>
              <a:t>standard handrails </a:t>
            </a:r>
            <a:r>
              <a:rPr lang="en-US" dirty="0" smtClean="0"/>
              <a:t>if stairs are enclosed (preferably on the right side descending).</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42</a:t>
            </a:fld>
            <a:endParaRPr lang="en-US"/>
          </a:p>
        </p:txBody>
      </p:sp>
    </p:spTree>
    <p:extLst>
      <p:ext uri="{BB962C8B-B14F-4D97-AF65-F5344CB8AC3E}">
        <p14:creationId xmlns:p14="http://schemas.microsoft.com/office/powerpoint/2010/main" val="17322392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 flight of stairs with four or more risers must have </a:t>
            </a:r>
            <a:r>
              <a:rPr lang="en-US" b="1" dirty="0" smtClean="0"/>
              <a:t>standard stair railings</a:t>
            </a:r>
            <a:r>
              <a:rPr lang="en-US" dirty="0" smtClean="0"/>
              <a:t> on all open sides or standard handrails if stairs are enclosed (preferably on the right side descending).</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43</a:t>
            </a:fld>
            <a:endParaRPr lang="en-US"/>
          </a:p>
        </p:txBody>
      </p:sp>
    </p:spTree>
    <p:extLst>
      <p:ext uri="{BB962C8B-B14F-4D97-AF65-F5344CB8AC3E}">
        <p14:creationId xmlns:p14="http://schemas.microsoft.com/office/powerpoint/2010/main" val="17014854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dirty="0" smtClean="0"/>
              <a:t>All stairs require proper lighting for safe use.</a:t>
            </a:r>
          </a:p>
          <a:p>
            <a:r>
              <a:rPr lang="en-US" dirty="0" smtClean="0"/>
              <a:t>All stairs should be inspected on a regular basis for condition and housekeeping-related hazards.</a:t>
            </a:r>
          </a:p>
          <a:p>
            <a:r>
              <a:rPr lang="en-US" dirty="0" smtClean="0"/>
              <a:t>Items should never be placed, left, or stored on stairs.</a:t>
            </a:r>
          </a:p>
          <a:p>
            <a:endParaRPr lang="en-US" dirty="0" smtClean="0"/>
          </a:p>
          <a:p>
            <a:r>
              <a:rPr lang="en-US" dirty="0" smtClean="0"/>
              <a:t>These stairs</a:t>
            </a:r>
            <a:r>
              <a:rPr lang="en-US" baseline="0" dirty="0" smtClean="0"/>
              <a:t> also require railing on both sides.</a:t>
            </a:r>
            <a:endParaRPr lang="en-US" dirty="0" smtClean="0"/>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44</a:t>
            </a:fld>
            <a:endParaRPr lang="en-US"/>
          </a:p>
        </p:txBody>
      </p:sp>
    </p:spTree>
    <p:extLst>
      <p:ext uri="{BB962C8B-B14F-4D97-AF65-F5344CB8AC3E}">
        <p14:creationId xmlns:p14="http://schemas.microsoft.com/office/powerpoint/2010/main" val="14566177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a good set of stairs can be the site of a fall if not properly used</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45</a:t>
            </a:fld>
            <a:endParaRPr lang="en-US"/>
          </a:p>
        </p:txBody>
      </p:sp>
    </p:spTree>
    <p:extLst>
      <p:ext uri="{BB962C8B-B14F-4D97-AF65-F5344CB8AC3E}">
        <p14:creationId xmlns:p14="http://schemas.microsoft.com/office/powerpoint/2010/main" val="29271103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Floor openings, floor holes, wall openings and open-sided platforms or runways are hazardous situations. Properly protecting floor and wall openings and elevated platforms is crucial in eliminating fall hazards </a:t>
            </a:r>
          </a:p>
          <a:p>
            <a:endParaRPr lang="en-US" dirty="0" smtClean="0"/>
          </a:p>
          <a:p>
            <a:r>
              <a:rPr lang="en-US" dirty="0" smtClean="0"/>
              <a:t>1910.21(a)(1)</a:t>
            </a:r>
          </a:p>
          <a:p>
            <a:r>
              <a:rPr lang="en-US" dirty="0" smtClean="0"/>
              <a:t>"Floor hole." An opening measuring less than 12 inches but more than 1 inch in its least dimension, in any floor, platform, pavement, or yard, through which materials but not persons may fall; such as a belt hole, pipe opening, or slot opening.</a:t>
            </a:r>
          </a:p>
          <a:p>
            <a:r>
              <a:rPr lang="en-US" dirty="0" smtClean="0"/>
              <a:t>  </a:t>
            </a:r>
          </a:p>
          <a:p>
            <a:r>
              <a:rPr lang="en-US" dirty="0" smtClean="0"/>
              <a:t>1910.21(a)(2)</a:t>
            </a:r>
          </a:p>
          <a:p>
            <a:r>
              <a:rPr lang="en-US" dirty="0" smtClean="0"/>
              <a:t>"Floor opening." An opening measuring 12 inches or more in its least dimension, in any floor, platform, pavement, or yard through which persons may fall; such as a hatchway, stair or ladder opening, pit, or large manhole. Floor openings occupied by elevators, dumb waiters, conveyors, machinery, or containers are excluded from this subpart</a:t>
            </a:r>
          </a:p>
          <a:p>
            <a:endParaRPr lang="en-US" dirty="0" smtClean="0"/>
          </a:p>
          <a:p>
            <a:r>
              <a:rPr lang="en-US" dirty="0" smtClean="0"/>
              <a:t>1910.21(a)(11)</a:t>
            </a:r>
          </a:p>
          <a:p>
            <a:r>
              <a:rPr lang="en-US" dirty="0" smtClean="0"/>
              <a:t>"Wall opening." An opening at least 30 inches high and 18 inches </a:t>
            </a:r>
            <a:r>
              <a:rPr lang="en-US" dirty="0" err="1" smtClean="0"/>
              <a:t>wide,in</a:t>
            </a:r>
            <a:r>
              <a:rPr lang="en-US" dirty="0" smtClean="0"/>
              <a:t> any wall or partition, through which persons may fall; such as a yard-arm doorway or chute opening</a:t>
            </a:r>
          </a:p>
          <a:p>
            <a:endParaRPr lang="en-US" dirty="0" smtClean="0"/>
          </a:p>
          <a:p>
            <a:r>
              <a:rPr lang="en-US" dirty="0" smtClean="0"/>
              <a:t>1910.21(a)(4)</a:t>
            </a:r>
          </a:p>
          <a:p>
            <a:r>
              <a:rPr lang="en-US" dirty="0" smtClean="0"/>
              <a:t>"Platform." A working space for persons, elevated above the surrounding floor or ground; such as a balcony or platform for the operation of machinery and equipment.</a:t>
            </a:r>
          </a:p>
          <a:p>
            <a:r>
              <a:rPr lang="en-US" dirty="0" smtClean="0"/>
              <a:t>  </a:t>
            </a:r>
          </a:p>
          <a:p>
            <a:r>
              <a:rPr lang="en-US" dirty="0" smtClean="0"/>
              <a:t>1910.21(a)(5)</a:t>
            </a:r>
          </a:p>
          <a:p>
            <a:r>
              <a:rPr lang="en-US" dirty="0" smtClean="0"/>
              <a:t>"Runway." A passageway for persons, elevated above the surrounding floor or ground level, such as a </a:t>
            </a:r>
            <a:r>
              <a:rPr lang="en-US" dirty="0" err="1" smtClean="0"/>
              <a:t>footwalk</a:t>
            </a:r>
            <a:r>
              <a:rPr lang="en-US" dirty="0" smtClean="0"/>
              <a:t> along shafting or a walkway between buildings</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47</a:t>
            </a:fld>
            <a:endParaRPr lang="en-US"/>
          </a:p>
        </p:txBody>
      </p:sp>
    </p:spTree>
    <p:extLst>
      <p:ext uri="{BB962C8B-B14F-4D97-AF65-F5344CB8AC3E}">
        <p14:creationId xmlns:p14="http://schemas.microsoft.com/office/powerpoint/2010/main" val="28646541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Floor openings, such as those needed for stairways must protected. </a:t>
            </a:r>
          </a:p>
          <a:p>
            <a:r>
              <a:rPr lang="en-US" dirty="0" smtClean="0"/>
              <a:t>Standard railings must be present on all sides of the opening except at the stairway entrance.</a:t>
            </a:r>
          </a:p>
          <a:p>
            <a:r>
              <a:rPr lang="en-US" dirty="0" smtClean="0"/>
              <a:t>A standard railing is 42 inches high and made up of a top rail, mid rail, vertical posts, and toe boards to prevent struck-by hazards to those using the stairs. </a:t>
            </a:r>
          </a:p>
          <a:p>
            <a:endParaRPr lang="en-US" dirty="0" smtClean="0"/>
          </a:p>
          <a:p>
            <a:r>
              <a:rPr lang="en-US" dirty="0" smtClean="0"/>
              <a:t>Floor openings may be guarded by covers instead. When routine travel over the opening is necessary, often a cover is used, such as a trap-door.</a:t>
            </a:r>
          </a:p>
          <a:p>
            <a:r>
              <a:rPr lang="en-US" dirty="0" smtClean="0"/>
              <a:t>When the floor opening cover is opened, either a temporary guardrail must be in place or the opening must be constantly attended by someone until closed. </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48</a:t>
            </a:fld>
            <a:endParaRPr lang="en-US"/>
          </a:p>
        </p:txBody>
      </p:sp>
    </p:spTree>
    <p:extLst>
      <p:ext uri="{BB962C8B-B14F-4D97-AF65-F5344CB8AC3E}">
        <p14:creationId xmlns:p14="http://schemas.microsoft.com/office/powerpoint/2010/main" val="763915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 open-sided platform or wall opening that is 4 ft. or move above the next level must be protected by a standard railing.</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49</a:t>
            </a:fld>
            <a:endParaRPr lang="en-US"/>
          </a:p>
        </p:txBody>
      </p:sp>
    </p:spTree>
    <p:extLst>
      <p:ext uri="{BB962C8B-B14F-4D97-AF65-F5344CB8AC3E}">
        <p14:creationId xmlns:p14="http://schemas.microsoft.com/office/powerpoint/2010/main" val="7934423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effectLst/>
              </a:rPr>
              <a:t>1910.29(b)</a:t>
            </a:r>
            <a:endParaRPr lang="en-US" dirty="0" smtClean="0">
              <a:effectLst/>
            </a:endParaRPr>
          </a:p>
          <a:p>
            <a:r>
              <a:rPr lang="en-US" i="1" dirty="0" smtClean="0">
                <a:effectLst/>
              </a:rPr>
              <a:t>Guardrail systems</a:t>
            </a:r>
            <a:r>
              <a:rPr lang="en-US" dirty="0" smtClean="0">
                <a:effectLst/>
              </a:rPr>
              <a:t>. The employer must ensure guardrail systems meet the following requirements:</a:t>
            </a:r>
          </a:p>
          <a:p>
            <a:r>
              <a:rPr lang="en-US" b="1" dirty="0" smtClean="0">
                <a:effectLst/>
                <a:hlinkClick r:id="rId3" tooltip="1910.29(b)(1)"/>
              </a:rPr>
              <a:t>1910.29(b)(1)</a:t>
            </a:r>
            <a:endParaRPr lang="en-US" dirty="0" smtClean="0">
              <a:effectLst/>
            </a:endParaRPr>
          </a:p>
          <a:p>
            <a:r>
              <a:rPr lang="en-US" dirty="0" smtClean="0">
                <a:effectLst/>
              </a:rPr>
              <a:t>The top edge height of top rails, or equivalent guardrail system members, are 42 inches (107 cm), plus or minus 3 inches (8 cm), above the walking/working surface. The top edge height may exceed 45 inches (114 cm), provided the guardrail system meets all other criteria of paragraph (b) of this section (see Figure D-11 of this section).</a:t>
            </a:r>
          </a:p>
          <a:p>
            <a:r>
              <a:rPr lang="en-US" b="1" dirty="0" smtClean="0">
                <a:effectLst/>
              </a:rPr>
              <a:t>1910.29(b)(2)</a:t>
            </a:r>
            <a:endParaRPr lang="en-US" dirty="0" smtClean="0">
              <a:effectLst/>
            </a:endParaRPr>
          </a:p>
          <a:p>
            <a:r>
              <a:rPr lang="en-US" dirty="0" err="1" smtClean="0">
                <a:effectLst/>
              </a:rPr>
              <a:t>Midrails</a:t>
            </a:r>
            <a:r>
              <a:rPr lang="en-US" dirty="0" smtClean="0">
                <a:effectLst/>
              </a:rPr>
              <a:t>, screens, mesh, intermediate vertical members, solid panels, or equivalent intermediate members are installed between the walking-working surface and the top edge of the guardrail system as follows when there is not a wall or parapet that is at least 21 inches (53 cm) high:</a:t>
            </a:r>
          </a:p>
          <a:p>
            <a:r>
              <a:rPr lang="en-US" b="1" dirty="0" smtClean="0">
                <a:effectLst/>
              </a:rPr>
              <a:t>1910.29(b)(2)(</a:t>
            </a:r>
            <a:r>
              <a:rPr lang="en-US" b="1" dirty="0" err="1" smtClean="0">
                <a:effectLst/>
              </a:rPr>
              <a:t>i</a:t>
            </a:r>
            <a:r>
              <a:rPr lang="en-US" b="1" dirty="0" smtClean="0">
                <a:effectLst/>
              </a:rPr>
              <a:t>)</a:t>
            </a:r>
            <a:endParaRPr lang="en-US" dirty="0" smtClean="0">
              <a:effectLst/>
            </a:endParaRPr>
          </a:p>
          <a:p>
            <a:r>
              <a:rPr lang="en-US" dirty="0" err="1" smtClean="0">
                <a:effectLst/>
              </a:rPr>
              <a:t>Midrails</a:t>
            </a:r>
            <a:r>
              <a:rPr lang="en-US" dirty="0" smtClean="0">
                <a:effectLst/>
              </a:rPr>
              <a:t> are installed at a height midway between the top edge of the guardrail system and the walking-working surface;</a:t>
            </a:r>
          </a:p>
          <a:p>
            <a:r>
              <a:rPr lang="en-US" b="1" dirty="0" smtClean="0">
                <a:effectLst/>
              </a:rPr>
              <a:t>1910.29(b)(2)(ii)</a:t>
            </a:r>
            <a:endParaRPr lang="en-US" dirty="0" smtClean="0">
              <a:effectLst/>
            </a:endParaRPr>
          </a:p>
          <a:p>
            <a:r>
              <a:rPr lang="en-US" dirty="0" smtClean="0">
                <a:effectLst/>
              </a:rPr>
              <a:t>Screens and mesh extend from the walking/working surface to the top rail and along the entire opening between top rail supports;</a:t>
            </a:r>
          </a:p>
          <a:p>
            <a:r>
              <a:rPr lang="en-US" b="1" dirty="0" smtClean="0">
                <a:effectLst/>
              </a:rPr>
              <a:t>1910.29(b)(2)(iii)</a:t>
            </a:r>
            <a:endParaRPr lang="en-US" dirty="0" smtClean="0">
              <a:effectLst/>
            </a:endParaRPr>
          </a:p>
          <a:p>
            <a:r>
              <a:rPr lang="en-US" dirty="0" smtClean="0">
                <a:effectLst/>
              </a:rPr>
              <a:t>Intermediate vertical members (such as balusters) are installed no more than 19 inches (48 cm) apart; and</a:t>
            </a:r>
          </a:p>
          <a:p>
            <a:r>
              <a:rPr lang="en-US" b="1" dirty="0" smtClean="0">
                <a:effectLst/>
              </a:rPr>
              <a:t>1910.29(b)(2)(iv)</a:t>
            </a:r>
            <a:endParaRPr lang="en-US" dirty="0" smtClean="0">
              <a:effectLst/>
            </a:endParaRPr>
          </a:p>
          <a:p>
            <a:r>
              <a:rPr lang="en-US" dirty="0" smtClean="0">
                <a:effectLst/>
              </a:rPr>
              <a:t>Other equivalent intermediate members (such as additional </a:t>
            </a:r>
            <a:r>
              <a:rPr lang="en-US" dirty="0" err="1" smtClean="0">
                <a:effectLst/>
              </a:rPr>
              <a:t>midrails</a:t>
            </a:r>
            <a:r>
              <a:rPr lang="en-US" dirty="0" smtClean="0">
                <a:effectLst/>
              </a:rPr>
              <a:t> and architectural panels) are installed so that the openings are not more than 19 inches (48 cm) wide.</a:t>
            </a:r>
          </a:p>
          <a:p>
            <a:endParaRPr lang="en-US" dirty="0" smtClean="0"/>
          </a:p>
          <a:p>
            <a:r>
              <a:rPr lang="en-US" b="1" dirty="0" smtClean="0">
                <a:effectLst/>
              </a:rPr>
              <a:t>1910.29(k)(1)</a:t>
            </a:r>
            <a:endParaRPr lang="en-US" dirty="0" smtClean="0">
              <a:effectLst/>
            </a:endParaRPr>
          </a:p>
          <a:p>
            <a:r>
              <a:rPr lang="en-US" dirty="0" smtClean="0">
                <a:effectLst/>
              </a:rPr>
              <a:t>The employers must ensure </a:t>
            </a:r>
            <a:r>
              <a:rPr lang="en-US" dirty="0" err="1" smtClean="0">
                <a:effectLst/>
              </a:rPr>
              <a:t>toeboards</a:t>
            </a:r>
            <a:r>
              <a:rPr lang="en-US" dirty="0" smtClean="0">
                <a:effectLst/>
              </a:rPr>
              <a:t> used for falling object protection:</a:t>
            </a:r>
          </a:p>
          <a:p>
            <a:r>
              <a:rPr lang="en-US" b="1" dirty="0" smtClean="0">
                <a:effectLst/>
              </a:rPr>
              <a:t>1910.29(k)(1)(</a:t>
            </a:r>
            <a:r>
              <a:rPr lang="en-US" b="1" dirty="0" err="1" smtClean="0">
                <a:effectLst/>
              </a:rPr>
              <a:t>i</a:t>
            </a:r>
            <a:r>
              <a:rPr lang="en-US" b="1" dirty="0" smtClean="0">
                <a:effectLst/>
              </a:rPr>
              <a:t>)</a:t>
            </a:r>
            <a:endParaRPr lang="en-US" dirty="0" smtClean="0">
              <a:effectLst/>
            </a:endParaRPr>
          </a:p>
          <a:p>
            <a:r>
              <a:rPr lang="en-US" dirty="0" smtClean="0">
                <a:effectLst/>
              </a:rPr>
              <a:t>Are erected along the exposed edge of the overhead walking-working surface for a length that is sufficient to protect employees below.</a:t>
            </a:r>
          </a:p>
          <a:p>
            <a:r>
              <a:rPr lang="en-US" b="1" dirty="0" smtClean="0">
                <a:effectLst/>
              </a:rPr>
              <a:t>1910.29(k)(1)(ii)</a:t>
            </a:r>
            <a:endParaRPr lang="en-US" dirty="0" smtClean="0">
              <a:effectLst/>
            </a:endParaRPr>
          </a:p>
          <a:p>
            <a:r>
              <a:rPr lang="en-US" dirty="0" smtClean="0">
                <a:effectLst/>
              </a:rPr>
              <a:t>Have a minimum vertical height of 3.5 inches (9 cm) as measured from the top edge of the </a:t>
            </a:r>
            <a:r>
              <a:rPr lang="en-US" dirty="0" err="1" smtClean="0">
                <a:effectLst/>
              </a:rPr>
              <a:t>toeboard</a:t>
            </a:r>
            <a:r>
              <a:rPr lang="en-US" dirty="0" smtClean="0">
                <a:effectLst/>
              </a:rPr>
              <a:t> to the level of the walking-working surface.</a:t>
            </a:r>
          </a:p>
          <a:p>
            <a:r>
              <a:rPr lang="en-US" b="1" dirty="0" smtClean="0">
                <a:effectLst/>
              </a:rPr>
              <a:t>1910.29(k)(1)(iii)</a:t>
            </a:r>
            <a:endParaRPr lang="en-US" dirty="0" smtClean="0">
              <a:effectLst/>
            </a:endParaRPr>
          </a:p>
          <a:p>
            <a:r>
              <a:rPr lang="en-US" dirty="0" smtClean="0">
                <a:effectLst/>
              </a:rPr>
              <a:t>Do not have more than a 0.25-inch (0.5-cm) clearance or opening above the walking-working surface.</a:t>
            </a:r>
          </a:p>
          <a:p>
            <a:r>
              <a:rPr lang="en-US" b="1" dirty="0" smtClean="0">
                <a:effectLst/>
              </a:rPr>
              <a:t>1910.29(k)(1)(iv)</a:t>
            </a:r>
            <a:endParaRPr lang="en-US" dirty="0" smtClean="0">
              <a:effectLst/>
            </a:endParaRPr>
          </a:p>
          <a:p>
            <a:r>
              <a:rPr lang="en-US" dirty="0" smtClean="0">
                <a:effectLst/>
              </a:rPr>
              <a:t>Are solid or do not have any opening that exceeds 1 inch (3 cm) at its greatest dimension.</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50</a:t>
            </a:fld>
            <a:endParaRPr lang="en-US"/>
          </a:p>
        </p:txBody>
      </p:sp>
    </p:spTree>
    <p:extLst>
      <p:ext uri="{BB962C8B-B14F-4D97-AF65-F5344CB8AC3E}">
        <p14:creationId xmlns:p14="http://schemas.microsoft.com/office/powerpoint/2010/main" val="215257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many situations that may cause slips, trips, and falls, such as ice, wet spots, grease, polished floors, loose flooring or carpeting, uneven walking surfaces, clutter, electrical cords, open desk drawers and filing cabinets, and damaged ladder steps. The controls needed to prevent these hazards are usually obvious, but too often ignored, such as keeping walkways and stairs clear of scrap and debris; coiling up extension cords, lines, and hoses when not in use; keeping electrical and other wires out of the way; wearing lug soles in icy weather; clearing parking lots, stairs, and walkways in snowy weather; and using salt/sand as needed.</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5</a:t>
            </a:fld>
            <a:endParaRPr lang="en-US"/>
          </a:p>
        </p:txBody>
      </p:sp>
    </p:spTree>
    <p:extLst>
      <p:ext uri="{BB962C8B-B14F-4D97-AF65-F5344CB8AC3E}">
        <p14:creationId xmlns:p14="http://schemas.microsoft.com/office/powerpoint/2010/main" val="10164083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b="1" dirty="0" smtClean="0"/>
              <a:t>Photo left: </a:t>
            </a:r>
            <a:r>
              <a:rPr lang="en-US" dirty="0" smtClean="0"/>
              <a:t>Unprotected vehicle</a:t>
            </a:r>
            <a:r>
              <a:rPr lang="en-US" baseline="0" dirty="0" smtClean="0"/>
              <a:t> service pit</a:t>
            </a:r>
            <a:r>
              <a:rPr lang="en-US" dirty="0" smtClean="0"/>
              <a:t>.</a:t>
            </a:r>
          </a:p>
          <a:p>
            <a:endParaRPr lang="en-US" dirty="0" smtClean="0"/>
          </a:p>
          <a:p>
            <a:r>
              <a:rPr lang="en-US" b="1" dirty="0" smtClean="0"/>
              <a:t>Photo middle: </a:t>
            </a:r>
            <a:r>
              <a:rPr lang="en-US" b="0" dirty="0" smtClean="0"/>
              <a:t>Uneven</a:t>
            </a:r>
            <a:r>
              <a:rPr lang="en-US" b="0" baseline="0" dirty="0" smtClean="0"/>
              <a:t> walking surface.</a:t>
            </a:r>
            <a:endParaRPr lang="en-US" b="0" dirty="0" smtClean="0"/>
          </a:p>
          <a:p>
            <a:endParaRPr lang="en-US" dirty="0" smtClean="0"/>
          </a:p>
          <a:p>
            <a:r>
              <a:rPr lang="en-US" b="1" dirty="0" smtClean="0"/>
              <a:t>Right photo: </a:t>
            </a:r>
            <a:r>
              <a:rPr lang="en-US" b="0" dirty="0" smtClean="0"/>
              <a:t>Trip hazards on shop floor.</a:t>
            </a:r>
          </a:p>
          <a:p>
            <a:endParaRPr lang="en-US" b="1" dirty="0" smtClean="0"/>
          </a:p>
          <a:p>
            <a:r>
              <a:rPr lang="en-US" dirty="0" smtClean="0"/>
              <a:t>Have students propose solution for each.</a:t>
            </a:r>
          </a:p>
          <a:p>
            <a:pPr marL="228569" indent="-228569">
              <a:buAutoNum type="arabicPeriod"/>
            </a:pPr>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54</a:t>
            </a:fld>
            <a:endParaRPr lang="en-US" dirty="0"/>
          </a:p>
        </p:txBody>
      </p:sp>
    </p:spTree>
    <p:extLst>
      <p:ext uri="{BB962C8B-B14F-4D97-AF65-F5344CB8AC3E}">
        <p14:creationId xmlns:p14="http://schemas.microsoft.com/office/powerpoint/2010/main" val="8467779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b="1" dirty="0" smtClean="0"/>
              <a:t>Photo left: </a:t>
            </a:r>
            <a:r>
              <a:rPr lang="en-US" b="0" dirty="0" smtClean="0"/>
              <a:t>Improper ladder use. Using top step.</a:t>
            </a:r>
          </a:p>
          <a:p>
            <a:endParaRPr lang="en-US" dirty="0" smtClean="0"/>
          </a:p>
          <a:p>
            <a:r>
              <a:rPr lang="en-US" b="1" dirty="0" smtClean="0"/>
              <a:t>Photo middle: </a:t>
            </a:r>
            <a:r>
              <a:rPr lang="en-US" b="0" dirty="0" smtClean="0"/>
              <a:t>Improper ladder set</a:t>
            </a:r>
            <a:r>
              <a:rPr lang="en-US" b="0" baseline="0" dirty="0" smtClean="0"/>
              <a:t> up. Unstable base.</a:t>
            </a:r>
            <a:endParaRPr lang="en-US" b="0" dirty="0" smtClean="0"/>
          </a:p>
          <a:p>
            <a:endParaRPr lang="en-US" dirty="0" smtClean="0"/>
          </a:p>
          <a:p>
            <a:r>
              <a:rPr lang="en-US" b="1" dirty="0" smtClean="0"/>
              <a:t>Right photo: </a:t>
            </a:r>
            <a:r>
              <a:rPr lang="en-US" b="0" dirty="0" smtClean="0"/>
              <a:t>Improper ladder use. </a:t>
            </a:r>
            <a:r>
              <a:rPr lang="en-US" dirty="0" smtClean="0"/>
              <a:t>Photo shows an employee exposed to a fall hazard while reaching down with his foot to access the 8 foot step ladder.</a:t>
            </a:r>
            <a:br>
              <a:rPr lang="en-US" dirty="0" smtClean="0"/>
            </a:br>
            <a:endParaRPr lang="en-US" dirty="0"/>
          </a:p>
          <a:p>
            <a:r>
              <a:rPr lang="en-US" dirty="0" smtClean="0"/>
              <a:t>Have students propose solution for each.</a:t>
            </a:r>
          </a:p>
          <a:p>
            <a:pPr marL="228569" indent="-228569">
              <a:buAutoNum type="arabicPeriod"/>
            </a:pPr>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55</a:t>
            </a:fld>
            <a:endParaRPr lang="en-US" dirty="0"/>
          </a:p>
        </p:txBody>
      </p:sp>
    </p:spTree>
    <p:extLst>
      <p:ext uri="{BB962C8B-B14F-4D97-AF65-F5344CB8AC3E}">
        <p14:creationId xmlns:p14="http://schemas.microsoft.com/office/powerpoint/2010/main" val="13487213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b="1" dirty="0" smtClean="0"/>
              <a:t>Photo left: </a:t>
            </a:r>
            <a:r>
              <a:rPr lang="en-US" dirty="0" smtClean="0"/>
              <a:t>Welder on top of tank without fall protection.</a:t>
            </a:r>
          </a:p>
          <a:p>
            <a:endParaRPr lang="en-US" dirty="0" smtClean="0"/>
          </a:p>
          <a:p>
            <a:r>
              <a:rPr lang="en-US" b="1" dirty="0" smtClean="0"/>
              <a:t>Photo middle: </a:t>
            </a:r>
            <a:r>
              <a:rPr lang="en-US" b="0" dirty="0" smtClean="0"/>
              <a:t>Open sided floor. </a:t>
            </a:r>
            <a:r>
              <a:rPr lang="en-US" dirty="0" smtClean="0"/>
              <a:t>Sheet metal not attached to vertical steel beams. Sheet metal pushed away from floor allowing employee to fall</a:t>
            </a:r>
          </a:p>
          <a:p>
            <a:endParaRPr lang="en-US" dirty="0" smtClean="0"/>
          </a:p>
          <a:p>
            <a:r>
              <a:rPr lang="en-US" b="1" dirty="0" smtClean="0"/>
              <a:t>Right photo: </a:t>
            </a:r>
            <a:r>
              <a:rPr lang="en-US" dirty="0" smtClean="0"/>
              <a:t>This photo shows pit with ladder access to a vertical conveyor system. The pit's opening is 20 inches by 24 inches with a depth of 11 feet 6 inches.</a:t>
            </a:r>
          </a:p>
          <a:p>
            <a:endParaRPr lang="en-US" dirty="0"/>
          </a:p>
          <a:p>
            <a:r>
              <a:rPr lang="en-US" dirty="0" smtClean="0"/>
              <a:t>Have students propose solution for each.</a:t>
            </a:r>
          </a:p>
          <a:p>
            <a:pPr marL="228569" indent="-228569">
              <a:buAutoNum type="arabicPeriod"/>
            </a:pPr>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56</a:t>
            </a:fld>
            <a:endParaRPr lang="en-US" dirty="0"/>
          </a:p>
        </p:txBody>
      </p:sp>
    </p:spTree>
    <p:extLst>
      <p:ext uri="{BB962C8B-B14F-4D97-AF65-F5344CB8AC3E}">
        <p14:creationId xmlns:p14="http://schemas.microsoft.com/office/powerpoint/2010/main" val="15774274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b="1" dirty="0" smtClean="0"/>
              <a:t>Photo left: </a:t>
            </a:r>
            <a:r>
              <a:rPr lang="en-US" dirty="0" smtClean="0"/>
              <a:t>Ladder not provided with ladder climbing device, offset landings every 20', or cage with a maximum length of 30'. </a:t>
            </a:r>
            <a:br>
              <a:rPr lang="en-US" dirty="0" smtClean="0"/>
            </a:br>
            <a:endParaRPr lang="en-US" dirty="0" smtClean="0"/>
          </a:p>
          <a:p>
            <a:r>
              <a:rPr lang="en-US" b="1" dirty="0" smtClean="0"/>
              <a:t>Photo middle: </a:t>
            </a:r>
            <a:r>
              <a:rPr lang="en-US" b="0" dirty="0" smtClean="0"/>
              <a:t>Missing</a:t>
            </a:r>
            <a:r>
              <a:rPr lang="en-US" b="0" baseline="0" dirty="0" smtClean="0"/>
              <a:t> section of ladder cage.</a:t>
            </a:r>
            <a:endParaRPr lang="en-US" b="0" dirty="0" smtClean="0"/>
          </a:p>
          <a:p>
            <a:endParaRPr lang="en-US" dirty="0" smtClean="0"/>
          </a:p>
          <a:p>
            <a:r>
              <a:rPr lang="en-US" b="1" dirty="0" smtClean="0"/>
              <a:t>Right photo: </a:t>
            </a:r>
            <a:r>
              <a:rPr lang="en-US" b="0" dirty="0" smtClean="0"/>
              <a:t>Improper fixed ladder design, not enough toe clearance.</a:t>
            </a:r>
          </a:p>
          <a:p>
            <a:pPr marL="228569" indent="-228569">
              <a:buAutoNum type="arabicPeriod"/>
            </a:pPr>
            <a:endParaRPr lang="en-US" b="0" dirty="0"/>
          </a:p>
          <a:p>
            <a:r>
              <a:rPr lang="en-US" dirty="0" smtClean="0"/>
              <a:t>Have students propose solution for each.</a:t>
            </a:r>
          </a:p>
          <a:p>
            <a:pPr marL="228569" indent="-228569">
              <a:buAutoNum type="arabicPeriod"/>
            </a:pPr>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57</a:t>
            </a:fld>
            <a:endParaRPr lang="en-US" dirty="0"/>
          </a:p>
        </p:txBody>
      </p:sp>
    </p:spTree>
    <p:extLst>
      <p:ext uri="{BB962C8B-B14F-4D97-AF65-F5344CB8AC3E}">
        <p14:creationId xmlns:p14="http://schemas.microsoft.com/office/powerpoint/2010/main" val="33732900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b="1" dirty="0" smtClean="0"/>
              <a:t>Photo left: </a:t>
            </a:r>
            <a:r>
              <a:rPr lang="en-US" dirty="0" smtClean="0"/>
              <a:t>This photo depicts a working platform accessed by employees that was measured at 53.5 inches above the ground and did not have guardrails. Also depicted are two stair systems with 4 or more risers that were not equipped with handrails.</a:t>
            </a:r>
            <a:br>
              <a:rPr lang="en-US" dirty="0" smtClean="0"/>
            </a:br>
            <a:endParaRPr lang="en-US" dirty="0" smtClean="0"/>
          </a:p>
          <a:p>
            <a:r>
              <a:rPr lang="en-US" b="1" dirty="0" smtClean="0"/>
              <a:t>Photo middle: </a:t>
            </a:r>
            <a:r>
              <a:rPr lang="en-US" dirty="0" smtClean="0"/>
              <a:t>The photo shows the lack of a handrail and treads and risers that are not uniform</a:t>
            </a:r>
          </a:p>
          <a:p>
            <a:endParaRPr lang="en-US" dirty="0" smtClean="0"/>
          </a:p>
          <a:p>
            <a:r>
              <a:rPr lang="en-US" b="1" dirty="0" smtClean="0"/>
              <a:t>Right photo: </a:t>
            </a:r>
            <a:r>
              <a:rPr lang="en-US" b="0" dirty="0" smtClean="0"/>
              <a:t>Missing toe board</a:t>
            </a:r>
          </a:p>
          <a:p>
            <a:pPr marL="228569" indent="-228569">
              <a:buAutoNum type="arabicPeriod"/>
            </a:pPr>
            <a:endParaRPr lang="en-US" dirty="0"/>
          </a:p>
          <a:p>
            <a:r>
              <a:rPr lang="en-US" dirty="0" smtClean="0"/>
              <a:t>Have students propose solution for each.</a:t>
            </a:r>
          </a:p>
          <a:p>
            <a:pPr marL="228569" indent="-228569">
              <a:buAutoNum type="arabicPeriod"/>
            </a:pPr>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58</a:t>
            </a:fld>
            <a:endParaRPr lang="en-US" dirty="0"/>
          </a:p>
        </p:txBody>
      </p:sp>
    </p:spTree>
    <p:extLst>
      <p:ext uri="{BB962C8B-B14F-4D97-AF65-F5344CB8AC3E}">
        <p14:creationId xmlns:p14="http://schemas.microsoft.com/office/powerpoint/2010/main" val="20625204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b="1" dirty="0" smtClean="0"/>
              <a:t>Photo left: </a:t>
            </a:r>
            <a:r>
              <a:rPr lang="en-US" b="0" dirty="0" smtClean="0"/>
              <a:t>Poor scaffold foundation-mud and unstable objects.</a:t>
            </a:r>
          </a:p>
          <a:p>
            <a:endParaRPr lang="en-US" dirty="0" smtClean="0"/>
          </a:p>
          <a:p>
            <a:r>
              <a:rPr lang="en-US" b="1" dirty="0" smtClean="0"/>
              <a:t>Photo middle: </a:t>
            </a:r>
            <a:r>
              <a:rPr lang="en-US" b="0" dirty="0" smtClean="0"/>
              <a:t>Scaffold not fully planked</a:t>
            </a:r>
            <a:r>
              <a:rPr lang="en-US" b="0" baseline="0" dirty="0" smtClean="0"/>
              <a:t>. No fall protection.</a:t>
            </a:r>
            <a:endParaRPr lang="en-US" b="0" dirty="0" smtClean="0"/>
          </a:p>
          <a:p>
            <a:endParaRPr lang="en-US" dirty="0" smtClean="0"/>
          </a:p>
          <a:p>
            <a:r>
              <a:rPr lang="en-US" b="1" dirty="0" smtClean="0"/>
              <a:t>Right photo</a:t>
            </a:r>
            <a:r>
              <a:rPr lang="en-US" dirty="0" smtClean="0"/>
              <a:t>: Improper access worker is climbing frame.</a:t>
            </a:r>
          </a:p>
          <a:p>
            <a:pPr marL="228569" indent="-228569">
              <a:buAutoNum type="arabicPeriod"/>
            </a:pPr>
            <a:endParaRPr lang="en-US" dirty="0"/>
          </a:p>
          <a:p>
            <a:r>
              <a:rPr lang="en-US" dirty="0" smtClean="0"/>
              <a:t>Have students propose solution for each.</a:t>
            </a:r>
          </a:p>
          <a:p>
            <a:pPr marL="228569" indent="-228569">
              <a:buAutoNum type="arabicPeriod"/>
            </a:pPr>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59</a:t>
            </a:fld>
            <a:endParaRPr lang="en-US" dirty="0"/>
          </a:p>
        </p:txBody>
      </p:sp>
    </p:spTree>
    <p:extLst>
      <p:ext uri="{BB962C8B-B14F-4D97-AF65-F5344CB8AC3E}">
        <p14:creationId xmlns:p14="http://schemas.microsoft.com/office/powerpoint/2010/main" val="2819558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60</a:t>
            </a:fld>
            <a:endParaRPr lang="en-US" dirty="0"/>
          </a:p>
        </p:txBody>
      </p:sp>
    </p:spTree>
    <p:extLst>
      <p:ext uri="{BB962C8B-B14F-4D97-AF65-F5344CB8AC3E}">
        <p14:creationId xmlns:p14="http://schemas.microsoft.com/office/powerpoint/2010/main" val="8494816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61</a:t>
            </a:fld>
            <a:endParaRPr lang="en-US" dirty="0"/>
          </a:p>
        </p:txBody>
      </p:sp>
    </p:spTree>
    <p:extLst>
      <p:ext uri="{BB962C8B-B14F-4D97-AF65-F5344CB8AC3E}">
        <p14:creationId xmlns:p14="http://schemas.microsoft.com/office/powerpoint/2010/main" val="15944922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62</a:t>
            </a:fld>
            <a:endParaRPr lang="en-US" dirty="0"/>
          </a:p>
        </p:txBody>
      </p:sp>
    </p:spTree>
    <p:extLst>
      <p:ext uri="{BB962C8B-B14F-4D97-AF65-F5344CB8AC3E}">
        <p14:creationId xmlns:p14="http://schemas.microsoft.com/office/powerpoint/2010/main" val="35247362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b="1" dirty="0" smtClean="0">
                <a:effectLst/>
              </a:rPr>
              <a:t>1910.23(e)(1)(vi)</a:t>
            </a:r>
            <a:endParaRPr lang="en-US" dirty="0" smtClean="0">
              <a:effectLst/>
            </a:endParaRPr>
          </a:p>
          <a:p>
            <a:r>
              <a:rPr lang="en-US" dirty="0" smtClean="0">
                <a:effectLst/>
              </a:rPr>
              <a:t>The maximum work-surface height of mobile ladder stands and platforms does not exceed four times the shortest base dimension, without additional support. For greater heights, outriggers, counterweights, or comparable means that stabilize the mobile ladder stands and platforms and prevent overturning must be used;</a:t>
            </a:r>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63</a:t>
            </a:fld>
            <a:endParaRPr lang="en-US" dirty="0"/>
          </a:p>
        </p:txBody>
      </p:sp>
    </p:spTree>
    <p:extLst>
      <p:ext uri="{BB962C8B-B14F-4D97-AF65-F5344CB8AC3E}">
        <p14:creationId xmlns:p14="http://schemas.microsoft.com/office/powerpoint/2010/main" val="1928678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 surfaces should be kept clean, dry, and appropriate means to assure slip-resistance. Type of shoe-sole should match the job task to reduce possible slips. Wet operations should be properly drained.  Spilled materials should be cleaned-up immediately. Ice and snow removal should be frequent and regular</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6</a:t>
            </a:fld>
            <a:endParaRPr lang="en-US"/>
          </a:p>
        </p:txBody>
      </p:sp>
    </p:spTree>
    <p:extLst>
      <p:ext uri="{BB962C8B-B14F-4D97-AF65-F5344CB8AC3E}">
        <p14:creationId xmlns:p14="http://schemas.microsoft.com/office/powerpoint/2010/main" val="7922458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64</a:t>
            </a:fld>
            <a:endParaRPr lang="en-US" dirty="0"/>
          </a:p>
        </p:txBody>
      </p:sp>
    </p:spTree>
    <p:extLst>
      <p:ext uri="{BB962C8B-B14F-4D97-AF65-F5344CB8AC3E}">
        <p14:creationId xmlns:p14="http://schemas.microsoft.com/office/powerpoint/2010/main" val="13966945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dirty="0"/>
              <a:t>https://www.osha.gov/Publications/OSHA3842.pdf</a:t>
            </a:r>
          </a:p>
          <a:p>
            <a:r>
              <a:rPr lang="en-US" dirty="0"/>
              <a:t>“Use the scissor lift outside only when weather conditions are good. Scissor lifts rated for outdoor use are generally limited to wind speeds below 28 miles per hour.” </a:t>
            </a:r>
          </a:p>
          <a:p>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65</a:t>
            </a:fld>
            <a:endParaRPr lang="en-US" dirty="0"/>
          </a:p>
        </p:txBody>
      </p:sp>
    </p:spTree>
    <p:extLst>
      <p:ext uri="{BB962C8B-B14F-4D97-AF65-F5344CB8AC3E}">
        <p14:creationId xmlns:p14="http://schemas.microsoft.com/office/powerpoint/2010/main" val="30823430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66</a:t>
            </a:fld>
            <a:endParaRPr lang="en-US" dirty="0"/>
          </a:p>
        </p:txBody>
      </p:sp>
    </p:spTree>
    <p:extLst>
      <p:ext uri="{BB962C8B-B14F-4D97-AF65-F5344CB8AC3E}">
        <p14:creationId xmlns:p14="http://schemas.microsoft.com/office/powerpoint/2010/main" val="4256204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dirty="0" smtClean="0"/>
              <a:t>If you don’t have the ability to fix them yourself, you should report them.</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7</a:t>
            </a:fld>
            <a:endParaRPr lang="en-US"/>
          </a:p>
        </p:txBody>
      </p:sp>
    </p:spTree>
    <p:extLst>
      <p:ext uri="{BB962C8B-B14F-4D97-AF65-F5344CB8AC3E}">
        <p14:creationId xmlns:p14="http://schemas.microsoft.com/office/powerpoint/2010/main" val="1486625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8</a:t>
            </a:fld>
            <a:endParaRPr lang="en-US"/>
          </a:p>
        </p:txBody>
      </p:sp>
    </p:spTree>
    <p:extLst>
      <p:ext uri="{BB962C8B-B14F-4D97-AF65-F5344CB8AC3E}">
        <p14:creationId xmlns:p14="http://schemas.microsoft.com/office/powerpoint/2010/main" val="1871183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7"/>
            <a:r>
              <a:rPr lang="en-US" dirty="0"/>
              <a:t>Aisles and passageways should be well lit, clean and marked. Storage of material and equipment should not interfere with walkways. Scrap, debris, and waste should be removed often. Cords, hoses and other work-related trip hazards should be kept out of the work zone as much a practical.</a:t>
            </a:r>
          </a:p>
          <a:p>
            <a:pPr defTabSz="914277"/>
            <a:endParaRPr lang="en-US" dirty="0" smtClean="0"/>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9</a:t>
            </a:fld>
            <a:endParaRPr lang="en-US"/>
          </a:p>
        </p:txBody>
      </p:sp>
    </p:spTree>
    <p:extLst>
      <p:ext uri="{BB962C8B-B14F-4D97-AF65-F5344CB8AC3E}">
        <p14:creationId xmlns:p14="http://schemas.microsoft.com/office/powerpoint/2010/main" val="2528055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0"/>
            <a:ext cx="7772400" cy="1470025"/>
          </a:xfrm>
          <a:prstGeom prst="rect">
            <a:avLst/>
          </a:prstGeom>
        </p:spPr>
        <p:txBody>
          <a:bodyPr/>
          <a:lstStyle>
            <a:lvl1pPr>
              <a:defRPr>
                <a:latin typeface="Tahoma" pitchFamily="34" charset="0"/>
                <a:cs typeface="Tahoma"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3886200"/>
            <a:ext cx="7772400" cy="1752600"/>
          </a:xfrm>
          <a:prstGeom prst="rect">
            <a:avLst/>
          </a:prstGeom>
        </p:spPr>
        <p:txBody>
          <a:bodyPr/>
          <a:lstStyle>
            <a:lvl1pPr marL="0" indent="0" algn="ctr">
              <a:buNone/>
              <a:defRPr sz="4000">
                <a:solidFill>
                  <a:schemeClr val="tx1">
                    <a:tint val="75000"/>
                  </a:schemeClr>
                </a:solidFill>
                <a:latin typeface="Tahoma" pitchFamily="34" charset="0"/>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37617481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a:prstGeom prst="rect">
            <a:avLst/>
          </a:prstGeom>
        </p:spPr>
        <p:txBody>
          <a:bodyPr/>
          <a:lstStyle>
            <a:lvl1pPr>
              <a:defRPr sz="4000">
                <a:latin typeface="Tahoma" pitchFamily="34" charset="0"/>
                <a:cs typeface="Tahoma"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914400" y="1447800"/>
            <a:ext cx="7315200" cy="4495801"/>
          </a:xfrm>
          <a:prstGeom prst="rect">
            <a:avLst/>
          </a:prstGeom>
        </p:spPr>
        <p:txBody>
          <a:bodyPr/>
          <a:lstStyle>
            <a:lvl1pPr>
              <a:defRPr sz="3200" b="0">
                <a:latin typeface="Tahoma" pitchFamily="34" charset="0"/>
                <a:cs typeface="Tahoma" pitchFamily="34" charset="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7476713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atin typeface="Tahoma" pitchFamily="34" charset="0"/>
                <a:cs typeface="Tahoma" pitchFamily="34" charset="0"/>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Tahoma" pitchFamily="34" charset="0"/>
                <a:cs typeface="Tahoma"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Next topic:</a:t>
            </a:r>
          </a:p>
        </p:txBody>
      </p:sp>
    </p:spTree>
    <p:extLst>
      <p:ext uri="{BB962C8B-B14F-4D97-AF65-F5344CB8AC3E}">
        <p14:creationId xmlns:p14="http://schemas.microsoft.com/office/powerpoint/2010/main" val="396531981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94388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a:prstGeom prst="rect">
            <a:avLst/>
          </a:prstGeom>
        </p:spPr>
        <p:txBody>
          <a:bodyPr/>
          <a:lstStyle>
            <a:lvl1pPr>
              <a:defRPr sz="4000">
                <a:latin typeface="Tahoma" pitchFamily="34" charset="0"/>
                <a:cs typeface="Tahoma"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447801"/>
            <a:ext cx="4038600" cy="4572000"/>
          </a:xfrm>
          <a:prstGeom prst="rect">
            <a:avLst/>
          </a:prstGeom>
        </p:spPr>
        <p:txBody>
          <a:bodyPr/>
          <a:lstStyle>
            <a:lvl1pPr>
              <a:defRPr sz="2800" b="0">
                <a:latin typeface="Tahoma" pitchFamily="34" charset="0"/>
                <a:cs typeface="Tahoma" pitchFamily="34" charset="0"/>
              </a:defRPr>
            </a:lvl1pPr>
            <a:lvl2pPr>
              <a:defRPr sz="2400">
                <a:latin typeface="Tahoma" pitchFamily="34" charset="0"/>
                <a:cs typeface="Tahoma" pitchFamily="34" charset="0"/>
              </a:defRPr>
            </a:lvl2pPr>
            <a:lvl3pPr>
              <a:defRPr sz="2000">
                <a:latin typeface="Tahoma" pitchFamily="34" charset="0"/>
                <a:cs typeface="Tahoma" pitchFamily="34" charset="0"/>
              </a:defRPr>
            </a:lvl3pPr>
            <a:lvl4pPr>
              <a:defRPr sz="1800">
                <a:latin typeface="Tahoma" pitchFamily="34" charset="0"/>
                <a:cs typeface="Tahoma" pitchFamily="34" charset="0"/>
              </a:defRPr>
            </a:lvl4pPr>
            <a:lvl5pPr>
              <a:defRPr sz="1800">
                <a:latin typeface="Tahoma" pitchFamily="34" charset="0"/>
                <a:cs typeface="Tahoma"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447801"/>
            <a:ext cx="4038600" cy="4572000"/>
          </a:xfrm>
          <a:prstGeom prst="rect">
            <a:avLst/>
          </a:prstGeom>
        </p:spPr>
        <p:txBody>
          <a:bodyPr/>
          <a:lstStyle>
            <a:lvl1pPr>
              <a:defRPr sz="2800" b="0">
                <a:latin typeface="Tahoma" pitchFamily="34" charset="0"/>
                <a:cs typeface="Tahoma" pitchFamily="34" charset="0"/>
              </a:defRPr>
            </a:lvl1pPr>
            <a:lvl2pPr>
              <a:defRPr sz="2400">
                <a:latin typeface="Tahoma" pitchFamily="34" charset="0"/>
                <a:cs typeface="Tahoma" pitchFamily="34" charset="0"/>
              </a:defRPr>
            </a:lvl2pPr>
            <a:lvl3pPr>
              <a:defRPr sz="2000">
                <a:latin typeface="Tahoma" pitchFamily="34" charset="0"/>
                <a:cs typeface="Tahoma" pitchFamily="34" charset="0"/>
              </a:defRPr>
            </a:lvl3pPr>
            <a:lvl4pPr>
              <a:defRPr sz="1800">
                <a:latin typeface="Tahoma" pitchFamily="34" charset="0"/>
                <a:cs typeface="Tahoma" pitchFamily="34" charset="0"/>
              </a:defRPr>
            </a:lvl4pPr>
            <a:lvl5pPr>
              <a:defRPr sz="1800">
                <a:latin typeface="Tahoma" pitchFamily="34" charset="0"/>
                <a:cs typeface="Tahoma"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2894207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lvl1pPr>
              <a:defRPr sz="4000">
                <a:latin typeface="Tahoma" pitchFamily="34" charset="0"/>
                <a:cs typeface="Tahoma" pitchFamily="34" charset="0"/>
              </a:defRPr>
            </a:lvl1pPr>
          </a:lstStyle>
          <a:p>
            <a:endParaRPr lang="en-US" dirty="0"/>
          </a:p>
        </p:txBody>
      </p:sp>
    </p:spTree>
    <p:extLst>
      <p:ext uri="{BB962C8B-B14F-4D97-AF65-F5344CB8AC3E}">
        <p14:creationId xmlns:p14="http://schemas.microsoft.com/office/powerpoint/2010/main" val="8263362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7010400" y="6492875"/>
            <a:ext cx="2133600" cy="365125"/>
          </a:xfrm>
          <a:prstGeom prst="rect">
            <a:avLst/>
          </a:prstGeom>
        </p:spPr>
        <p:txBody>
          <a:bodyPr/>
          <a:lstStyle>
            <a:lvl1pPr>
              <a:defRPr>
                <a:solidFill>
                  <a:schemeClr val="tx1"/>
                </a:solidFill>
              </a:defRPr>
            </a:lvl1pPr>
          </a:lstStyle>
          <a:p>
            <a:fld id="{595ACBD8-3758-409F-B51C-9004A76C155A}" type="slidenum">
              <a:rPr lang="en-US" smtClean="0"/>
              <a:pPr/>
              <a:t>‹#›</a:t>
            </a:fld>
            <a:endParaRPr lang="en-US" dirty="0"/>
          </a:p>
        </p:txBody>
      </p:sp>
      <p:sp>
        <p:nvSpPr>
          <p:cNvPr id="8" name="Date Placeholder 3"/>
          <p:cNvSpPr>
            <a:spLocks noGrp="1"/>
          </p:cNvSpPr>
          <p:nvPr>
            <p:ph type="dt" sz="half" idx="2"/>
          </p:nvPr>
        </p:nvSpPr>
        <p:spPr>
          <a:xfrm>
            <a:off x="0" y="6492875"/>
            <a:ext cx="2133600" cy="365125"/>
          </a:xfrm>
          <a:prstGeom prst="rect">
            <a:avLst/>
          </a:prstGeom>
        </p:spPr>
        <p:txBody>
          <a:bodyPr/>
          <a:lstStyle>
            <a:lvl1pPr>
              <a:defRPr>
                <a:solidFill>
                  <a:schemeClr val="tx1"/>
                </a:solidFill>
              </a:defRPr>
            </a:lvl1pPr>
          </a:lstStyle>
          <a:p>
            <a:r>
              <a:rPr lang="en-US" smtClean="0"/>
              <a:t>OSH7510</a:t>
            </a:r>
            <a:endParaRPr lang="en-US" dirty="0"/>
          </a:p>
        </p:txBody>
      </p:sp>
      <p:sp>
        <p:nvSpPr>
          <p:cNvPr id="9" name="Rectangle 8"/>
          <p:cNvSpPr/>
          <p:nvPr/>
        </p:nvSpPr>
        <p:spPr>
          <a:xfrm>
            <a:off x="0" y="6172200"/>
            <a:ext cx="9144000" cy="685800"/>
          </a:xfrm>
          <a:prstGeom prst="rect">
            <a:avLst/>
          </a:prstGeom>
          <a:solidFill>
            <a:srgbClr val="002060"/>
          </a:solidFill>
          <a:ln>
            <a:no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ate Placeholder 6"/>
          <p:cNvSpPr txBox="1">
            <a:spLocks/>
          </p:cNvSpPr>
          <p:nvPr/>
        </p:nvSpPr>
        <p:spPr>
          <a:xfrm>
            <a:off x="0" y="6492875"/>
            <a:ext cx="2133600"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schemeClr val="tx1"/>
              </a:solidFill>
              <a:effectLst/>
              <a:uLnTx/>
              <a:uFillTx/>
              <a:latin typeface="+mn-lt"/>
              <a:ea typeface="+mn-ea"/>
              <a:cs typeface="+mn-cs"/>
            </a:endParaRPr>
          </a:p>
        </p:txBody>
      </p:sp>
      <p:cxnSp>
        <p:nvCxnSpPr>
          <p:cNvPr id="14" name="Straight Connector 13"/>
          <p:cNvCxnSpPr/>
          <p:nvPr/>
        </p:nvCxnSpPr>
        <p:spPr>
          <a:xfrm>
            <a:off x="0" y="6170612"/>
            <a:ext cx="9144000"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Course Number Placeholder 1"/>
          <p:cNvSpPr txBox="1"/>
          <p:nvPr userDrawn="1"/>
        </p:nvSpPr>
        <p:spPr>
          <a:xfrm>
            <a:off x="0" y="6642556"/>
            <a:ext cx="4114800" cy="215444"/>
          </a:xfrm>
          <a:prstGeom prst="rect">
            <a:avLst/>
          </a:prstGeom>
          <a:noFill/>
        </p:spPr>
        <p:txBody>
          <a:bodyPr wrap="square">
            <a:spAutoFit/>
          </a:bodyPr>
          <a:lstStyle/>
          <a:p>
            <a:pPr algn="l">
              <a:defRPr/>
            </a:pPr>
            <a:r>
              <a:rPr lang="en-US" sz="800" b="0" dirty="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PPT</a:t>
            </a:r>
            <a:r>
              <a:rPr lang="en-US" sz="800" b="0" baseline="0" dirty="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 10-hr. General Industry – Walking/Working Surfaces v.03.01.17</a:t>
            </a:r>
            <a:endParaRPr lang="en-US" sz="800" b="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0" name="Slide Number Placeholder 7"/>
          <p:cNvSpPr txBox="1">
            <a:spLocks/>
          </p:cNvSpPr>
          <p:nvPr userDrawn="1"/>
        </p:nvSpPr>
        <p:spPr>
          <a:xfrm>
            <a:off x="6278587" y="6448497"/>
            <a:ext cx="2819400" cy="427310"/>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595ACBD8-3758-409F-B51C-9004A76C155A}" type="slidenum">
              <a:rPr kumimoji="0" lang="en-US" sz="800" b="0" i="0" u="none" strike="noStrike" kern="1200" cap="none" spc="0" normalizeH="0" baseline="0" noProof="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Created by OTIEC Outreach Resources Workgroup</a:t>
            </a:r>
          </a:p>
        </p:txBody>
      </p:sp>
    </p:spTree>
    <p:extLst>
      <p:ext uri="{BB962C8B-B14F-4D97-AF65-F5344CB8AC3E}">
        <p14:creationId xmlns:p14="http://schemas.microsoft.com/office/powerpoint/2010/main" val="190181678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Lst>
  <p:timing>
    <p:tnLst>
      <p:par>
        <p:cTn id="1" dur="indefinite" restart="never" nodeType="tmRoot"/>
      </p:par>
    </p:tnLst>
  </p:timing>
  <p:txStyles>
    <p:titleStyle>
      <a:lvl1pPr algn="ctr" defTabSz="914400" rtl="0" eaLnBrk="1" latinLnBrk="0" hangingPunct="1">
        <a:spcBef>
          <a:spcPct val="0"/>
        </a:spcBef>
        <a:buNone/>
        <a:defRPr sz="4400" b="1" kern="1200">
          <a:solidFill>
            <a:schemeClr val="tx1"/>
          </a:solidFill>
          <a:latin typeface="+mn-lt"/>
          <a:ea typeface="+mj-ea"/>
          <a:cs typeface="Tahoma" pitchFamily="34" charset="0"/>
        </a:defRPr>
      </a:lvl1pPr>
    </p:titleStyle>
    <p:bodyStyle>
      <a:lvl1pPr marL="342900" indent="-342900" algn="l" defTabSz="914400" rtl="0" eaLnBrk="1" latinLnBrk="0" hangingPunct="1">
        <a:spcBef>
          <a:spcPct val="20000"/>
        </a:spcBef>
        <a:buFont typeface="Arial" pitchFamily="34" charset="0"/>
        <a:buChar char="•"/>
        <a:defRPr sz="2000" b="1" kern="1200">
          <a:solidFill>
            <a:schemeClr val="tx1"/>
          </a:solidFill>
          <a:latin typeface="+mn-lt"/>
          <a:ea typeface="+mn-ea"/>
          <a:cs typeface="Tahoma"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itchFamily="34" charset="0"/>
          <a:ea typeface="+mn-ea"/>
          <a:cs typeface="Tahom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itchFamily="34" charset="0"/>
          <a:ea typeface="+mn-ea"/>
          <a:cs typeface="Tahoma"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itchFamily="34" charset="0"/>
          <a:ea typeface="+mn-ea"/>
          <a:cs typeface="Tahoma"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jpeg"/><Relationship Id="rId7" Type="http://schemas.openxmlformats.org/officeDocument/2006/relationships/hyperlink" Target="https://www.osha.gov/SLTC/etools/scaffolding/supported/frame.html#accident_report_3" TargetMode="External"/><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45.jpeg"/><Relationship Id="rId5" Type="http://schemas.openxmlformats.org/officeDocument/2006/relationships/image" Target="../media/image44.gif"/><Relationship Id="rId4" Type="http://schemas.openxmlformats.org/officeDocument/2006/relationships/hyperlink" Target="https://www.osha.gov/SLTC/etools/scaffolding/supported/frame.html#accident_report_2"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image" Target="../media/image64.png"/><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jpeg"/></Relationships>
</file>

<file path=ppt/slides/_rels/slide5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5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jpeg"/></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jpeg"/></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8.jpe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2057400"/>
            <a:ext cx="8909221" cy="1371600"/>
          </a:xfrm>
        </p:spPr>
        <p:txBody>
          <a:bodyPr/>
          <a:lstStyle/>
          <a:p>
            <a:r>
              <a:rPr lang="en-US" sz="4200" dirty="0" smtClean="0"/>
              <a:t>Walking and Working Surfaces, including Fall Protection</a:t>
            </a:r>
            <a:endParaRPr lang="en-US" sz="4200" dirty="0"/>
          </a:p>
        </p:txBody>
      </p:sp>
      <p:sp>
        <p:nvSpPr>
          <p:cNvPr id="5" name="Subtitle 2"/>
          <p:cNvSpPr>
            <a:spLocks noGrp="1"/>
          </p:cNvSpPr>
          <p:nvPr>
            <p:ph type="subTitle" idx="1"/>
          </p:nvPr>
        </p:nvSpPr>
        <p:spPr>
          <a:xfrm>
            <a:off x="308147" y="3709514"/>
            <a:ext cx="8677275" cy="1752600"/>
          </a:xfrm>
        </p:spPr>
        <p:txBody>
          <a:bodyPr/>
          <a:lstStyle/>
          <a:p>
            <a:r>
              <a:rPr lang="en-US" dirty="0"/>
              <a:t>OSHA 10-hour Outreach Training</a:t>
            </a:r>
          </a:p>
          <a:p>
            <a:r>
              <a:rPr lang="en-US" dirty="0"/>
              <a:t>General Industry</a:t>
            </a:r>
          </a:p>
        </p:txBody>
      </p:sp>
    </p:spTree>
    <p:extLst>
      <p:ext uri="{BB962C8B-B14F-4D97-AF65-F5344CB8AC3E}">
        <p14:creationId xmlns:p14="http://schemas.microsoft.com/office/powerpoint/2010/main" val="34062956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Hazards and Controls</a:t>
            </a:r>
          </a:p>
        </p:txBody>
      </p:sp>
      <p:sp>
        <p:nvSpPr>
          <p:cNvPr id="3" name="Content Placeholder 2"/>
          <p:cNvSpPr>
            <a:spLocks noGrp="1"/>
          </p:cNvSpPr>
          <p:nvPr>
            <p:ph idx="1"/>
          </p:nvPr>
        </p:nvSpPr>
        <p:spPr>
          <a:xfrm>
            <a:off x="457200" y="1143000"/>
            <a:ext cx="6091713" cy="4343399"/>
          </a:xfrm>
        </p:spPr>
        <p:txBody>
          <a:bodyPr/>
          <a:lstStyle/>
          <a:p>
            <a:pPr marL="0" indent="0">
              <a:buNone/>
            </a:pPr>
            <a:r>
              <a:rPr lang="en-US" dirty="0" smtClean="0"/>
              <a:t>Fall hazards:</a:t>
            </a:r>
          </a:p>
          <a:p>
            <a:r>
              <a:rPr lang="en-US" sz="2800" dirty="0" smtClean="0"/>
              <a:t>Elevated surfaces – top </a:t>
            </a:r>
            <a:r>
              <a:rPr lang="en-US" sz="2800" dirty="0"/>
              <a:t>of tanks, towers, machines, platforms, runways, or other elevated </a:t>
            </a:r>
            <a:r>
              <a:rPr lang="en-US" sz="2800" dirty="0" smtClean="0"/>
              <a:t>surfaces</a:t>
            </a:r>
          </a:p>
          <a:p>
            <a:r>
              <a:rPr lang="en-US" sz="2800" dirty="0"/>
              <a:t>L</a:t>
            </a:r>
            <a:r>
              <a:rPr lang="en-US" sz="2800" dirty="0" smtClean="0"/>
              <a:t>ower-level surfaces – open pits, tanks, vats, or ditches </a:t>
            </a:r>
            <a:endParaRPr lang="en-US" sz="2800" dirty="0"/>
          </a:p>
        </p:txBody>
      </p:sp>
      <p:sp>
        <p:nvSpPr>
          <p:cNvPr id="8" name="Rectangle 7"/>
          <p:cNvSpPr/>
          <p:nvPr/>
        </p:nvSpPr>
        <p:spPr>
          <a:xfrm>
            <a:off x="5350848" y="5835878"/>
            <a:ext cx="1282723" cy="215444"/>
          </a:xfrm>
          <a:prstGeom prst="rect">
            <a:avLst/>
          </a:prstGeom>
        </p:spPr>
        <p:txBody>
          <a:bodyPr wrap="none">
            <a:spAutoFit/>
          </a:bodyPr>
          <a:lstStyle/>
          <a:p>
            <a:pPr lvl="0" algn="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Source of photos: 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9" name="Picture 5" descr="S:\Untitled-1 copy.jpg" title="Fall hazard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18229" y="3359635"/>
            <a:ext cx="1968571" cy="25839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title="Fall hazards"/>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72200" y="1258171"/>
            <a:ext cx="2514600" cy="1865640"/>
          </a:xfrm>
          <a:prstGeom prst="rect">
            <a:avLst/>
          </a:prstGeom>
          <a:ln w="6350">
            <a:solidFill>
              <a:schemeClr val="tx1"/>
            </a:solidFill>
          </a:ln>
        </p:spPr>
      </p:pic>
    </p:spTree>
    <p:extLst>
      <p:ext uri="{BB962C8B-B14F-4D97-AF65-F5344CB8AC3E}">
        <p14:creationId xmlns:p14="http://schemas.microsoft.com/office/powerpoint/2010/main" val="37345513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lstStyle/>
          <a:p>
            <a:r>
              <a:rPr lang="en-US" dirty="0"/>
              <a:t>Hazards and Controls</a:t>
            </a:r>
            <a:endParaRPr lang="en-US" i="1" dirty="0"/>
          </a:p>
        </p:txBody>
      </p:sp>
      <p:sp>
        <p:nvSpPr>
          <p:cNvPr id="4" name="Content Placeholder 3"/>
          <p:cNvSpPr>
            <a:spLocks noGrp="1"/>
          </p:cNvSpPr>
          <p:nvPr>
            <p:ph sz="half" idx="2"/>
          </p:nvPr>
        </p:nvSpPr>
        <p:spPr>
          <a:xfrm>
            <a:off x="701742" y="1366994"/>
            <a:ext cx="4191000" cy="2133601"/>
          </a:xfrm>
        </p:spPr>
        <p:txBody>
          <a:bodyPr/>
          <a:lstStyle/>
          <a:p>
            <a:r>
              <a:rPr lang="en-US" dirty="0" smtClean="0"/>
              <a:t>Structural collapse</a:t>
            </a:r>
          </a:p>
          <a:p>
            <a:pPr lvl="1"/>
            <a:r>
              <a:rPr lang="en-US" dirty="0" smtClean="0"/>
              <a:t>structurally unsound surfaces, and/or</a:t>
            </a:r>
          </a:p>
          <a:p>
            <a:pPr lvl="1"/>
            <a:r>
              <a:rPr lang="en-US" dirty="0" smtClean="0"/>
              <a:t>exceeding load limits.</a:t>
            </a:r>
          </a:p>
        </p:txBody>
      </p:sp>
      <p:pic>
        <p:nvPicPr>
          <p:cNvPr id="5" name="Content Placeholder 4" title="structural collapse"/>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4892742" y="2255737"/>
            <a:ext cx="3473316" cy="3457947"/>
          </a:xfrm>
          <a:prstGeom prst="rect">
            <a:avLst/>
          </a:prstGeom>
          <a:ln>
            <a:solidFill>
              <a:schemeClr val="tx1"/>
            </a:solidFill>
          </a:ln>
        </p:spPr>
      </p:pic>
      <p:pic>
        <p:nvPicPr>
          <p:cNvPr id="7" name="Picture 6" title="structural collaps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95400" y="3592020"/>
            <a:ext cx="1905000" cy="2121664"/>
          </a:xfrm>
          <a:prstGeom prst="rect">
            <a:avLst/>
          </a:prstGeom>
          <a:ln>
            <a:solidFill>
              <a:schemeClr val="tx1"/>
            </a:solidFill>
          </a:ln>
        </p:spPr>
      </p:pic>
      <p:sp>
        <p:nvSpPr>
          <p:cNvPr id="6" name="Rectangle 5"/>
          <p:cNvSpPr/>
          <p:nvPr/>
        </p:nvSpPr>
        <p:spPr>
          <a:xfrm>
            <a:off x="3657600" y="5924574"/>
            <a:ext cx="1828800" cy="215444"/>
          </a:xfrm>
          <a:prstGeom prst="rect">
            <a:avLst/>
          </a:prstGeom>
        </p:spPr>
        <p:txBody>
          <a:bodyPr wrap="square">
            <a:spAutoFit/>
          </a:bodyPr>
          <a:lstStyle/>
          <a:p>
            <a:pPr lvl="0" algn="ct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Source of photos: OSHA </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4822780" y="1579400"/>
            <a:ext cx="3543278" cy="584775"/>
          </a:xfrm>
          <a:prstGeom prst="rect">
            <a:avLst/>
          </a:prstGeom>
          <a:noFill/>
        </p:spPr>
        <p:txBody>
          <a:bodyPr wrap="square" rtlCol="0">
            <a:spAutoFit/>
          </a:bodyPr>
          <a:lstStyle/>
          <a:p>
            <a:r>
              <a:rPr lang="en-US" sz="1600" i="1" dirty="0" smtClean="0">
                <a:latin typeface="Tahoma" panose="020B0604030504040204" pitchFamily="34" charset="0"/>
                <a:ea typeface="Tahoma" panose="020B0604030504040204" pitchFamily="34" charset="0"/>
                <a:cs typeface="Tahoma" panose="020B0604030504040204" pitchFamily="34" charset="0"/>
              </a:rPr>
              <a:t>Photo: example of a </a:t>
            </a:r>
            <a:r>
              <a:rPr lang="en-US" sz="1600" i="1" dirty="0">
                <a:latin typeface="Tahoma" panose="020B0604030504040204" pitchFamily="34" charset="0"/>
                <a:ea typeface="Tahoma" panose="020B0604030504040204" pitchFamily="34" charset="0"/>
                <a:cs typeface="Tahoma" panose="020B0604030504040204" pitchFamily="34" charset="0"/>
              </a:rPr>
              <a:t>sidewalk grate system failure</a:t>
            </a:r>
          </a:p>
        </p:txBody>
      </p:sp>
    </p:spTree>
    <p:extLst>
      <p:ext uri="{BB962C8B-B14F-4D97-AF65-F5344CB8AC3E}">
        <p14:creationId xmlns:p14="http://schemas.microsoft.com/office/powerpoint/2010/main" val="9436074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399"/>
            <a:ext cx="8229600" cy="838201"/>
          </a:xfrm>
        </p:spPr>
        <p:txBody>
          <a:bodyPr/>
          <a:lstStyle/>
          <a:p>
            <a:r>
              <a:rPr lang="en-US" dirty="0"/>
              <a:t>Hazards and Controls</a:t>
            </a:r>
            <a:endParaRPr lang="en-US" i="1" dirty="0"/>
          </a:p>
        </p:txBody>
      </p:sp>
      <p:sp>
        <p:nvSpPr>
          <p:cNvPr id="4" name="Content Placeholder 3"/>
          <p:cNvSpPr>
            <a:spLocks noGrp="1"/>
          </p:cNvSpPr>
          <p:nvPr>
            <p:ph sz="half" idx="2"/>
          </p:nvPr>
        </p:nvSpPr>
        <p:spPr>
          <a:xfrm>
            <a:off x="464372" y="1202192"/>
            <a:ext cx="7689028" cy="4817607"/>
          </a:xfrm>
        </p:spPr>
        <p:txBody>
          <a:bodyPr/>
          <a:lstStyle/>
          <a:p>
            <a:pPr marL="0" indent="0">
              <a:buNone/>
            </a:pPr>
            <a:r>
              <a:rPr lang="en-US" dirty="0" smtClean="0"/>
              <a:t>Controlling fall hazards</a:t>
            </a:r>
          </a:p>
          <a:p>
            <a:r>
              <a:rPr lang="en-US" dirty="0" smtClean="0"/>
              <a:t>Tanks, towers, machines, and other elevated surfaces:</a:t>
            </a:r>
          </a:p>
          <a:p>
            <a:pPr lvl="1"/>
            <a:r>
              <a:rPr lang="en-US" dirty="0" smtClean="0"/>
              <a:t>It is best to engineer out </a:t>
            </a:r>
            <a:br>
              <a:rPr lang="en-US" dirty="0" smtClean="0"/>
            </a:br>
            <a:r>
              <a:rPr lang="en-US" dirty="0" smtClean="0"/>
              <a:t>the need to go up in the </a:t>
            </a:r>
            <a:br>
              <a:rPr lang="en-US" dirty="0" smtClean="0"/>
            </a:br>
            <a:r>
              <a:rPr lang="en-US" dirty="0" smtClean="0"/>
              <a:t>first place.</a:t>
            </a:r>
          </a:p>
          <a:p>
            <a:pPr lvl="1"/>
            <a:r>
              <a:rPr lang="en-US" dirty="0" smtClean="0"/>
              <a:t>Guardrails are often used, </a:t>
            </a:r>
            <a:br>
              <a:rPr lang="en-US" dirty="0" smtClean="0"/>
            </a:br>
            <a:r>
              <a:rPr lang="en-US" dirty="0" smtClean="0"/>
              <a:t>whether temporary </a:t>
            </a:r>
            <a:br>
              <a:rPr lang="en-US" dirty="0" smtClean="0"/>
            </a:br>
            <a:r>
              <a:rPr lang="en-US" dirty="0" smtClean="0"/>
              <a:t>or permanent.</a:t>
            </a:r>
          </a:p>
          <a:p>
            <a:pPr lvl="1"/>
            <a:r>
              <a:rPr lang="en-US" dirty="0" smtClean="0"/>
              <a:t>As a last resort, use a </a:t>
            </a:r>
            <a:br>
              <a:rPr lang="en-US" dirty="0" smtClean="0"/>
            </a:br>
            <a:r>
              <a:rPr lang="en-US" dirty="0" smtClean="0"/>
              <a:t>Personal Fall Arrest System (PFAS).</a:t>
            </a:r>
            <a:endParaRPr lang="en-US" dirty="0"/>
          </a:p>
        </p:txBody>
      </p:sp>
      <p:pic>
        <p:nvPicPr>
          <p:cNvPr id="6" name="Content Placeholder 5" title="controlling fall hazards"/>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b="2941"/>
          <a:stretch/>
        </p:blipFill>
        <p:spPr>
          <a:xfrm>
            <a:off x="5067918" y="2514600"/>
            <a:ext cx="3505200" cy="2404387"/>
          </a:xfrm>
          <a:prstGeom prst="rect">
            <a:avLst/>
          </a:prstGeom>
          <a:ln>
            <a:solidFill>
              <a:schemeClr val="tx1"/>
            </a:solidFill>
          </a:ln>
        </p:spPr>
      </p:pic>
      <p:sp>
        <p:nvSpPr>
          <p:cNvPr id="5" name="Rectangle 4"/>
          <p:cNvSpPr/>
          <p:nvPr/>
        </p:nvSpPr>
        <p:spPr>
          <a:xfrm>
            <a:off x="7748853" y="4918987"/>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034131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Hazards and </a:t>
            </a:r>
            <a:r>
              <a:rPr lang="en-US" dirty="0" smtClean="0"/>
              <a:t>Controls</a:t>
            </a:r>
            <a:endParaRPr lang="en-US" dirty="0"/>
          </a:p>
        </p:txBody>
      </p:sp>
      <p:pic>
        <p:nvPicPr>
          <p:cNvPr id="12" name="Content Placeholder 11" title="Man in harness"/>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538076" y="1145970"/>
            <a:ext cx="3609145" cy="4005419"/>
          </a:xfrm>
          <a:prstGeom prst="rect">
            <a:avLst/>
          </a:prstGeom>
        </p:spPr>
      </p:pic>
      <p:sp>
        <p:nvSpPr>
          <p:cNvPr id="7" name="Rectangle 6"/>
          <p:cNvSpPr/>
          <p:nvPr/>
        </p:nvSpPr>
        <p:spPr>
          <a:xfrm>
            <a:off x="457200" y="5194756"/>
            <a:ext cx="2417735" cy="215444"/>
          </a:xfrm>
          <a:prstGeom prst="rect">
            <a:avLst/>
          </a:prstGeom>
        </p:spPr>
        <p:txBody>
          <a:bodyPr wrap="square">
            <a:spAutoFit/>
          </a:bodyPr>
          <a:lstStyle/>
          <a:p>
            <a:pPr lvl="0"/>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Source: Honeywell/Miller, used with permission.</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571500" y="5638800"/>
            <a:ext cx="8001000" cy="369332"/>
          </a:xfrm>
          <a:prstGeom prst="rect">
            <a:avLst/>
          </a:prstGeom>
          <a:noFill/>
        </p:spPr>
        <p:txBody>
          <a:bodyPr wrap="square" rtlCol="0">
            <a:spAutoFit/>
          </a:bodyPr>
          <a:lstStyle/>
          <a:p>
            <a:r>
              <a:rPr lang="en-US" b="1" dirty="0" smtClean="0">
                <a:latin typeface="Tahoma" panose="020B0604030504040204" pitchFamily="34" charset="0"/>
                <a:ea typeface="Tahoma" panose="020B0604030504040204" pitchFamily="34" charset="0"/>
                <a:cs typeface="Tahoma" panose="020B0604030504040204" pitchFamily="34" charset="0"/>
              </a:rPr>
              <a:t>Installed, used, and maintained according to the manufacturer.</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13" name="Content Placeholder 12"/>
          <p:cNvSpPr>
            <a:spLocks noGrp="1"/>
          </p:cNvSpPr>
          <p:nvPr>
            <p:ph sz="half" idx="1"/>
          </p:nvPr>
        </p:nvSpPr>
        <p:spPr>
          <a:xfrm>
            <a:off x="4308973" y="1235336"/>
            <a:ext cx="4458703" cy="4174864"/>
          </a:xfrm>
        </p:spPr>
        <p:txBody>
          <a:bodyPr/>
          <a:lstStyle/>
          <a:p>
            <a:pPr marL="0" indent="0">
              <a:buNone/>
            </a:pPr>
            <a:r>
              <a:rPr lang="en-US" dirty="0" smtClean="0"/>
              <a:t>Know the ABCs of Personal Fall Arrest Systems</a:t>
            </a:r>
          </a:p>
          <a:p>
            <a:r>
              <a:rPr lang="en-US" b="1" u="sng" dirty="0" smtClean="0"/>
              <a:t>A</a:t>
            </a:r>
            <a:r>
              <a:rPr lang="en-US" dirty="0" smtClean="0"/>
              <a:t>nchorages</a:t>
            </a:r>
          </a:p>
          <a:p>
            <a:r>
              <a:rPr lang="en-US" b="1" u="sng" dirty="0" smtClean="0"/>
              <a:t>B</a:t>
            </a:r>
            <a:r>
              <a:rPr lang="en-US" dirty="0" smtClean="0"/>
              <a:t>ody harness</a:t>
            </a:r>
          </a:p>
          <a:p>
            <a:r>
              <a:rPr lang="en-US" b="1" u="sng" dirty="0" smtClean="0"/>
              <a:t>C</a:t>
            </a:r>
            <a:r>
              <a:rPr lang="en-US" dirty="0" smtClean="0"/>
              <a:t>omponents </a:t>
            </a:r>
            <a:br>
              <a:rPr lang="en-US" dirty="0" smtClean="0"/>
            </a:br>
            <a:r>
              <a:rPr lang="en-US" sz="2400" dirty="0" smtClean="0"/>
              <a:t>(connectors like </a:t>
            </a:r>
            <a:r>
              <a:rPr lang="en-US" sz="2400" dirty="0" err="1" smtClean="0"/>
              <a:t>snaphooks</a:t>
            </a:r>
            <a:r>
              <a:rPr lang="en-US" sz="2400" dirty="0" smtClean="0"/>
              <a:t> or Dee-rings, connection points, lanyards, deceleration devices, lifelines, etc.) </a:t>
            </a:r>
            <a:endParaRPr lang="en-US" sz="2400" dirty="0"/>
          </a:p>
        </p:txBody>
      </p:sp>
    </p:spTree>
    <p:extLst>
      <p:ext uri="{BB962C8B-B14F-4D97-AF65-F5344CB8AC3E}">
        <p14:creationId xmlns:p14="http://schemas.microsoft.com/office/powerpoint/2010/main" val="6742568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lstStyle/>
          <a:p>
            <a:r>
              <a:rPr lang="en-US" dirty="0"/>
              <a:t>Hazards and </a:t>
            </a:r>
            <a:r>
              <a:rPr lang="en-US" dirty="0" smtClean="0"/>
              <a:t>Controls</a:t>
            </a:r>
            <a:endParaRPr lang="en-US" i="1" dirty="0"/>
          </a:p>
        </p:txBody>
      </p:sp>
      <p:sp>
        <p:nvSpPr>
          <p:cNvPr id="4" name="Content Placeholder 3" title="Open-sided platforms "/>
          <p:cNvSpPr>
            <a:spLocks noGrp="1"/>
          </p:cNvSpPr>
          <p:nvPr>
            <p:ph sz="half" idx="2"/>
          </p:nvPr>
        </p:nvSpPr>
        <p:spPr>
          <a:xfrm>
            <a:off x="4525615" y="1524000"/>
            <a:ext cx="4361006" cy="4572000"/>
          </a:xfrm>
        </p:spPr>
        <p:txBody>
          <a:bodyPr/>
          <a:lstStyle/>
          <a:p>
            <a:r>
              <a:rPr lang="en-US" dirty="0" smtClean="0"/>
              <a:t>Open-sided platforms and runways:</a:t>
            </a:r>
          </a:p>
          <a:p>
            <a:pPr lvl="1"/>
            <a:r>
              <a:rPr lang="en-US" dirty="0" smtClean="0"/>
              <a:t>Use proper guardrail system at all times.</a:t>
            </a:r>
          </a:p>
          <a:p>
            <a:pPr lvl="1"/>
            <a:r>
              <a:rPr lang="en-US" dirty="0" smtClean="0"/>
              <a:t>Platforms and runways next to dangerous operations require standard railings, regardless of height.</a:t>
            </a:r>
          </a:p>
        </p:txBody>
      </p:sp>
      <p:pic>
        <p:nvPicPr>
          <p:cNvPr id="5" name="Content Placeholder 4" title="Open sided platform"/>
          <p:cNvPicPr>
            <a:picLocks noGrp="1" noChangeAspect="1"/>
          </p:cNvPicPr>
          <p:nvPr>
            <p:ph sz="half" idx="1"/>
          </p:nvPr>
        </p:nvPicPr>
        <p:blipFill>
          <a:blip r:embed="rId3"/>
          <a:stretch>
            <a:fillRect/>
          </a:stretch>
        </p:blipFill>
        <p:spPr>
          <a:xfrm>
            <a:off x="762000" y="1771622"/>
            <a:ext cx="3411394" cy="3390844"/>
          </a:xfrm>
          <a:prstGeom prst="rect">
            <a:avLst/>
          </a:prstGeom>
          <a:ln>
            <a:solidFill>
              <a:schemeClr val="tx1"/>
            </a:solidFill>
          </a:ln>
        </p:spPr>
      </p:pic>
      <p:sp>
        <p:nvSpPr>
          <p:cNvPr id="6" name="Rectangle 5"/>
          <p:cNvSpPr/>
          <p:nvPr/>
        </p:nvSpPr>
        <p:spPr>
          <a:xfrm>
            <a:off x="727934" y="5195635"/>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title="Open-sided platforms "/>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48000" y="4526859"/>
            <a:ext cx="533460" cy="533460"/>
          </a:xfrm>
          <a:prstGeom prst="rect">
            <a:avLst/>
          </a:prstGeom>
        </p:spPr>
      </p:pic>
    </p:spTree>
    <p:extLst>
      <p:ext uri="{BB962C8B-B14F-4D97-AF65-F5344CB8AC3E}">
        <p14:creationId xmlns:p14="http://schemas.microsoft.com/office/powerpoint/2010/main" val="29958046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lstStyle/>
          <a:p>
            <a:r>
              <a:rPr lang="en-US" dirty="0"/>
              <a:t>Hazards and </a:t>
            </a:r>
            <a:r>
              <a:rPr lang="en-US" dirty="0" smtClean="0"/>
              <a:t>Controls</a:t>
            </a:r>
            <a:endParaRPr lang="en-US" i="1" dirty="0"/>
          </a:p>
        </p:txBody>
      </p:sp>
      <p:sp>
        <p:nvSpPr>
          <p:cNvPr id="4" name="Content Placeholder 3"/>
          <p:cNvSpPr>
            <a:spLocks noGrp="1"/>
          </p:cNvSpPr>
          <p:nvPr>
            <p:ph sz="half" idx="2"/>
          </p:nvPr>
        </p:nvSpPr>
        <p:spPr>
          <a:xfrm>
            <a:off x="457200" y="1146175"/>
            <a:ext cx="4953000" cy="4597172"/>
          </a:xfrm>
        </p:spPr>
        <p:txBody>
          <a:bodyPr/>
          <a:lstStyle/>
          <a:p>
            <a:r>
              <a:rPr lang="en-US" dirty="0" smtClean="0"/>
              <a:t>Structural collapse:</a:t>
            </a:r>
          </a:p>
          <a:p>
            <a:pPr lvl="1"/>
            <a:r>
              <a:rPr lang="en-US" dirty="0" smtClean="0"/>
              <a:t>Ensure walking/working surfaces are structurally sound.</a:t>
            </a:r>
          </a:p>
          <a:p>
            <a:pPr lvl="1"/>
            <a:r>
              <a:rPr lang="en-US" dirty="0" smtClean="0"/>
              <a:t>Surfaces must be able to support intended/potential load, including people, equipment, and stored materials</a:t>
            </a:r>
          </a:p>
          <a:p>
            <a:pPr lvl="1"/>
            <a:r>
              <a:rPr lang="en-US" dirty="0" smtClean="0"/>
              <a:t>Load limits must be posted</a:t>
            </a:r>
          </a:p>
        </p:txBody>
      </p:sp>
      <p:sp>
        <p:nvSpPr>
          <p:cNvPr id="6" name="Rectangle 5"/>
          <p:cNvSpPr/>
          <p:nvPr/>
        </p:nvSpPr>
        <p:spPr>
          <a:xfrm>
            <a:off x="7862535" y="3810000"/>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9" name="Picture 8" title="structural collapse"/>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34000" y="1447800"/>
            <a:ext cx="3276600" cy="2362200"/>
          </a:xfrm>
          <a:prstGeom prst="rect">
            <a:avLst/>
          </a:prstGeom>
          <a:ln w="12700">
            <a:solidFill>
              <a:schemeClr val="tx1"/>
            </a:solidFill>
          </a:ln>
        </p:spPr>
      </p:pic>
    </p:spTree>
    <p:extLst>
      <p:ext uri="{BB962C8B-B14F-4D97-AF65-F5344CB8AC3E}">
        <p14:creationId xmlns:p14="http://schemas.microsoft.com/office/powerpoint/2010/main" val="21097002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4509"/>
          </a:xfrm>
        </p:spPr>
        <p:txBody>
          <a:bodyPr/>
          <a:lstStyle/>
          <a:p>
            <a:r>
              <a:rPr lang="en-US" dirty="0"/>
              <a:t>Hazards and Controls</a:t>
            </a:r>
          </a:p>
        </p:txBody>
      </p:sp>
      <p:sp>
        <p:nvSpPr>
          <p:cNvPr id="3" name="Content Placeholder 2"/>
          <p:cNvSpPr>
            <a:spLocks noGrp="1"/>
          </p:cNvSpPr>
          <p:nvPr>
            <p:ph idx="1"/>
          </p:nvPr>
        </p:nvSpPr>
        <p:spPr>
          <a:xfrm>
            <a:off x="914400" y="986909"/>
            <a:ext cx="7284477" cy="3162576"/>
          </a:xfrm>
        </p:spPr>
        <p:txBody>
          <a:bodyPr/>
          <a:lstStyle/>
          <a:p>
            <a:pPr marL="0" indent="0">
              <a:buNone/>
            </a:pPr>
            <a:r>
              <a:rPr lang="en-US" dirty="0" smtClean="0"/>
              <a:t>Conditions leading to falls: </a:t>
            </a:r>
          </a:p>
          <a:p>
            <a:pPr>
              <a:spcBef>
                <a:spcPts val="300"/>
              </a:spcBef>
            </a:pPr>
            <a:r>
              <a:rPr lang="en-US" sz="2800" dirty="0" smtClean="0"/>
              <a:t>Ladders</a:t>
            </a:r>
          </a:p>
          <a:p>
            <a:pPr>
              <a:spcBef>
                <a:spcPts val="300"/>
              </a:spcBef>
            </a:pPr>
            <a:r>
              <a:rPr lang="en-US" sz="2800" dirty="0" smtClean="0"/>
              <a:t>Scaffolds and scissor lifts</a:t>
            </a:r>
          </a:p>
          <a:p>
            <a:pPr>
              <a:spcBef>
                <a:spcPts val="300"/>
              </a:spcBef>
            </a:pPr>
            <a:r>
              <a:rPr lang="en-US" sz="2800" dirty="0" smtClean="0"/>
              <a:t>Stairways</a:t>
            </a:r>
          </a:p>
          <a:p>
            <a:pPr>
              <a:spcBef>
                <a:spcPts val="300"/>
              </a:spcBef>
            </a:pPr>
            <a:r>
              <a:rPr lang="en-US" sz="2800" dirty="0" smtClean="0"/>
              <a:t>Floor and wall openings</a:t>
            </a:r>
          </a:p>
          <a:p>
            <a:pPr>
              <a:spcBef>
                <a:spcPts val="300"/>
              </a:spcBef>
            </a:pPr>
            <a:r>
              <a:rPr lang="en-US" sz="2800" dirty="0" smtClean="0"/>
              <a:t>Other elevated surfaces</a:t>
            </a:r>
          </a:p>
        </p:txBody>
      </p:sp>
      <p:pic>
        <p:nvPicPr>
          <p:cNvPr id="4" name="Picture 3" title="conditions leading to falls"/>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1470" y="4027079"/>
            <a:ext cx="1828966" cy="1829096"/>
          </a:xfrm>
          <a:prstGeom prst="rect">
            <a:avLst/>
          </a:prstGeom>
          <a:ln>
            <a:solidFill>
              <a:schemeClr val="tx1"/>
            </a:solidFill>
          </a:ln>
        </p:spPr>
      </p:pic>
      <p:pic>
        <p:nvPicPr>
          <p:cNvPr id="5" name="Picture 4" title="scaffold"/>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571335" y="4029454"/>
            <a:ext cx="1841125" cy="1835863"/>
          </a:xfrm>
          <a:prstGeom prst="rect">
            <a:avLst/>
          </a:prstGeom>
          <a:ln>
            <a:solidFill>
              <a:schemeClr val="tx1"/>
            </a:solidFill>
          </a:ln>
        </p:spPr>
      </p:pic>
      <p:sp>
        <p:nvSpPr>
          <p:cNvPr id="6" name="TextBox 5"/>
          <p:cNvSpPr txBox="1"/>
          <p:nvPr/>
        </p:nvSpPr>
        <p:spPr>
          <a:xfrm>
            <a:off x="2826330" y="5854974"/>
            <a:ext cx="1247457" cy="215444"/>
          </a:xfrm>
          <a:prstGeom prst="rect">
            <a:avLst/>
          </a:prstGeom>
          <a:noFill/>
        </p:spPr>
        <p:txBody>
          <a:bodyPr wrap="none" rtlCol="0">
            <a:spAutoFit/>
          </a:bodyPr>
          <a:lstStyle/>
          <a:p>
            <a:r>
              <a:rPr lang="en-US" sz="800" dirty="0"/>
              <a:t>S</a:t>
            </a:r>
            <a:r>
              <a:rPr lang="en-US" sz="800" dirty="0" smtClean="0"/>
              <a:t>ource</a:t>
            </a:r>
            <a:r>
              <a:rPr lang="en-US" sz="800" dirty="0"/>
              <a:t>: </a:t>
            </a:r>
            <a:r>
              <a:rPr lang="en-US" sz="800" dirty="0" smtClean="0">
                <a:latin typeface="Tahoma" panose="020B0604030504040204" pitchFamily="34" charset="0"/>
                <a:ea typeface="Tahoma" panose="020B0604030504040204" pitchFamily="34" charset="0"/>
                <a:cs typeface="Tahoma" panose="020B0604030504040204" pitchFamily="34" charset="0"/>
              </a:rPr>
              <a:t>www.elcosh/org</a:t>
            </a:r>
            <a:endParaRPr lang="en-US" sz="800"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title="stairs"/>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81181" y="4036956"/>
            <a:ext cx="1811129" cy="1835863"/>
          </a:xfrm>
          <a:prstGeom prst="rect">
            <a:avLst/>
          </a:prstGeom>
          <a:ln>
            <a:solidFill>
              <a:schemeClr val="tx1"/>
            </a:solidFill>
          </a:ln>
        </p:spPr>
      </p:pic>
      <p:pic>
        <p:nvPicPr>
          <p:cNvPr id="8" name="Picture 7" title="scissor lift"/>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92509" y="4018374"/>
            <a:ext cx="1908623" cy="1829096"/>
          </a:xfrm>
          <a:prstGeom prst="rect">
            <a:avLst/>
          </a:prstGeom>
          <a:ln>
            <a:solidFill>
              <a:schemeClr val="tx1"/>
            </a:solidFill>
          </a:ln>
        </p:spPr>
      </p:pic>
      <p:sp>
        <p:nvSpPr>
          <p:cNvPr id="13" name="Rectangle 12"/>
          <p:cNvSpPr/>
          <p:nvPr/>
        </p:nvSpPr>
        <p:spPr>
          <a:xfrm>
            <a:off x="657840" y="5856175"/>
            <a:ext cx="1529586" cy="215444"/>
          </a:xfrm>
          <a:prstGeom prst="rect">
            <a:avLst/>
          </a:prstGeom>
        </p:spPr>
        <p:txBody>
          <a:bodyPr wrap="none">
            <a:spAutoFit/>
          </a:bodyPr>
          <a:lstStyle/>
          <a:p>
            <a:pPr lvl="0" algn="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Source: WVU Susan Harwood</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p:cNvSpPr/>
          <p:nvPr/>
        </p:nvSpPr>
        <p:spPr>
          <a:xfrm>
            <a:off x="5318353" y="5865317"/>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5" name="Rectangle 14"/>
          <p:cNvSpPr/>
          <p:nvPr/>
        </p:nvSpPr>
        <p:spPr>
          <a:xfrm>
            <a:off x="7374612" y="5843779"/>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16" name="Picture 15" title="Fall dange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14078" y="5300456"/>
            <a:ext cx="533460" cy="533460"/>
          </a:xfrm>
          <a:prstGeom prst="rect">
            <a:avLst/>
          </a:prstGeom>
        </p:spPr>
      </p:pic>
      <p:pic>
        <p:nvPicPr>
          <p:cNvPr id="17" name="Picture 16" title="Fall dange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807057" y="5300456"/>
            <a:ext cx="533460" cy="533460"/>
          </a:xfrm>
          <a:prstGeom prst="rect">
            <a:avLst/>
          </a:prstGeom>
        </p:spPr>
      </p:pic>
      <p:pic>
        <p:nvPicPr>
          <p:cNvPr id="18" name="Picture 17" title="Fall dange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01351" y="5296162"/>
            <a:ext cx="533460" cy="533460"/>
          </a:xfrm>
          <a:prstGeom prst="rect">
            <a:avLst/>
          </a:prstGeom>
        </p:spPr>
      </p:pic>
      <p:pic>
        <p:nvPicPr>
          <p:cNvPr id="19" name="Picture 18" title="Fall dange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97828" y="5296162"/>
            <a:ext cx="533460" cy="533460"/>
          </a:xfrm>
          <a:prstGeom prst="rect">
            <a:avLst/>
          </a:prstGeom>
        </p:spPr>
      </p:pic>
    </p:spTree>
    <p:extLst>
      <p:ext uri="{BB962C8B-B14F-4D97-AF65-F5344CB8AC3E}">
        <p14:creationId xmlns:p14="http://schemas.microsoft.com/office/powerpoint/2010/main" val="13811928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AutoShape 8" descr="Resultado de imagen para ladders"/>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00"/>
              </a:buClr>
              <a:buChar char="•"/>
              <a:defRPr sz="3200">
                <a:solidFill>
                  <a:schemeClr val="bg1"/>
                </a:solidFill>
                <a:latin typeface="Arial" panose="020B0604020202020204" pitchFamily="34" charset="0"/>
              </a:defRPr>
            </a:lvl1pPr>
            <a:lvl2pPr marL="742950" indent="-285750">
              <a:spcBef>
                <a:spcPct val="20000"/>
              </a:spcBef>
              <a:buClr>
                <a:srgbClr val="FFFF00"/>
              </a:buClr>
              <a:buChar char="–"/>
              <a:defRPr sz="2800">
                <a:solidFill>
                  <a:schemeClr val="bg1"/>
                </a:solidFill>
                <a:latin typeface="Arial" panose="020B0604020202020204" pitchFamily="34" charset="0"/>
              </a:defRPr>
            </a:lvl2pPr>
            <a:lvl3pPr marL="1143000" indent="-228600">
              <a:spcBef>
                <a:spcPct val="20000"/>
              </a:spcBef>
              <a:buClr>
                <a:srgbClr val="FFFF00"/>
              </a:buClr>
              <a:buChar char="•"/>
              <a:defRPr sz="2400">
                <a:solidFill>
                  <a:schemeClr val="bg1"/>
                </a:solidFill>
                <a:latin typeface="Arial" panose="020B0604020202020204" pitchFamily="34" charset="0"/>
              </a:defRPr>
            </a:lvl3pPr>
            <a:lvl4pPr marL="1600200" indent="-228600">
              <a:spcBef>
                <a:spcPct val="20000"/>
              </a:spcBef>
              <a:buClr>
                <a:srgbClr val="FFFF00"/>
              </a:buClr>
              <a:buChar char="–"/>
              <a:defRPr sz="2000">
                <a:solidFill>
                  <a:schemeClr val="bg1"/>
                </a:solidFill>
                <a:latin typeface="Arial" panose="020B0604020202020204" pitchFamily="34" charset="0"/>
              </a:defRPr>
            </a:lvl4pPr>
            <a:lvl5pPr marL="2057400" indent="-228600">
              <a:spcBef>
                <a:spcPct val="20000"/>
              </a:spcBef>
              <a:buClr>
                <a:srgbClr val="FFFF00"/>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00"/>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00"/>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00"/>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00"/>
              </a:buClr>
              <a:buChar char="»"/>
              <a:defRPr sz="2000">
                <a:solidFill>
                  <a:schemeClr val="bg1"/>
                </a:solidFill>
                <a:latin typeface="Arial" panose="020B0604020202020204" pitchFamily="34" charset="0"/>
              </a:defRPr>
            </a:lvl9pPr>
          </a:lstStyle>
          <a:p>
            <a:pPr>
              <a:spcBef>
                <a:spcPct val="0"/>
              </a:spcBef>
              <a:buClrTx/>
              <a:buFontTx/>
              <a:buNone/>
            </a:pPr>
            <a:endParaRPr lang="es-PR" altLang="en-US" sz="2400" dirty="0">
              <a:solidFill>
                <a:schemeClr val="tx1"/>
              </a:solidFill>
              <a:latin typeface="Times New Roman" panose="02020603050405020304" pitchFamily="18" charset="0"/>
            </a:endParaRPr>
          </a:p>
        </p:txBody>
      </p:sp>
      <p:sp>
        <p:nvSpPr>
          <p:cNvPr id="19" name="TextBox 18"/>
          <p:cNvSpPr txBox="1"/>
          <p:nvPr/>
        </p:nvSpPr>
        <p:spPr>
          <a:xfrm>
            <a:off x="3683260" y="5870408"/>
            <a:ext cx="1777479" cy="215444"/>
          </a:xfrm>
          <a:prstGeom prst="rect">
            <a:avLst/>
          </a:prstGeom>
          <a:noFill/>
        </p:spPr>
        <p:txBody>
          <a:bodyPr wrap="square" rtlCol="0">
            <a:spAutoFit/>
          </a:bodyPr>
          <a:lstStyle/>
          <a:p>
            <a:pPr algn="ctr"/>
            <a:r>
              <a:rPr lang="en-US" sz="800" dirty="0" smtClean="0">
                <a:latin typeface="Tahoma" panose="020B0604030504040204" pitchFamily="34" charset="0"/>
                <a:ea typeface="Tahoma" panose="020B0604030504040204" pitchFamily="34" charset="0"/>
                <a:cs typeface="Tahoma" panose="020B0604030504040204" pitchFamily="34" charset="0"/>
              </a:rPr>
              <a:t>Source of photos: OSHA</a:t>
            </a:r>
            <a:endParaRPr lang="en-US" sz="800" dirty="0">
              <a:latin typeface="Tahoma" panose="020B0604030504040204" pitchFamily="34" charset="0"/>
              <a:ea typeface="Tahoma" panose="020B0604030504040204" pitchFamily="34" charset="0"/>
              <a:cs typeface="Tahoma" panose="020B0604030504040204" pitchFamily="34" charset="0"/>
            </a:endParaRPr>
          </a:p>
        </p:txBody>
      </p:sp>
      <p:sp>
        <p:nvSpPr>
          <p:cNvPr id="6" name="Title 5"/>
          <p:cNvSpPr>
            <a:spLocks noGrp="1"/>
          </p:cNvSpPr>
          <p:nvPr>
            <p:ph type="title"/>
          </p:nvPr>
        </p:nvSpPr>
        <p:spPr>
          <a:xfrm>
            <a:off x="457200" y="-20138"/>
            <a:ext cx="8229600" cy="1143000"/>
          </a:xfrm>
        </p:spPr>
        <p:txBody>
          <a:bodyPr/>
          <a:lstStyle/>
          <a:p>
            <a:r>
              <a:rPr lang="en-US" dirty="0" smtClean="0"/>
              <a:t>Hazards and Controls</a:t>
            </a:r>
            <a:endParaRPr lang="en-US" dirty="0"/>
          </a:p>
        </p:txBody>
      </p:sp>
      <p:sp>
        <p:nvSpPr>
          <p:cNvPr id="7" name="Content Placeholder 6"/>
          <p:cNvSpPr>
            <a:spLocks noGrp="1"/>
          </p:cNvSpPr>
          <p:nvPr>
            <p:ph sz="half" idx="1"/>
          </p:nvPr>
        </p:nvSpPr>
        <p:spPr>
          <a:xfrm>
            <a:off x="767464" y="927631"/>
            <a:ext cx="7309736" cy="862819"/>
          </a:xfrm>
        </p:spPr>
        <p:txBody>
          <a:bodyPr/>
          <a:lstStyle/>
          <a:p>
            <a:pPr marL="0" indent="0">
              <a:buNone/>
            </a:pPr>
            <a:r>
              <a:rPr lang="en-US" dirty="0" smtClean="0"/>
              <a:t>Basic types of ladders:</a:t>
            </a:r>
            <a:endParaRPr lang="en-US" dirty="0"/>
          </a:p>
        </p:txBody>
      </p:sp>
      <p:pic>
        <p:nvPicPr>
          <p:cNvPr id="9" name="Content Placeholder 8" title="Types of ladders"/>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832371" y="1600200"/>
            <a:ext cx="7260965" cy="3956647"/>
          </a:xfrm>
          <a:prstGeom prst="rect">
            <a:avLst/>
          </a:prstGeom>
        </p:spPr>
      </p:pic>
    </p:spTree>
    <p:extLst>
      <p:ext uri="{BB962C8B-B14F-4D97-AF65-F5344CB8AC3E}">
        <p14:creationId xmlns:p14="http://schemas.microsoft.com/office/powerpoint/2010/main" val="30831548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962400" y="1333499"/>
            <a:ext cx="4724400" cy="4191001"/>
          </a:xfrm>
        </p:spPr>
        <p:txBody>
          <a:bodyPr/>
          <a:lstStyle/>
          <a:p>
            <a:pPr marL="0" indent="0">
              <a:buNone/>
            </a:pPr>
            <a:r>
              <a:rPr lang="en-US" dirty="0" smtClean="0"/>
              <a:t>Controlling fall hazards – ladders:</a:t>
            </a:r>
          </a:p>
          <a:p>
            <a:r>
              <a:rPr lang="en-US" dirty="0" smtClean="0"/>
              <a:t>One of the leading </a:t>
            </a:r>
            <a:r>
              <a:rPr lang="en-US" dirty="0"/>
              <a:t>causes of </a:t>
            </a:r>
            <a:r>
              <a:rPr lang="en-US" dirty="0" smtClean="0"/>
              <a:t>fatalities and injuries.</a:t>
            </a:r>
          </a:p>
          <a:p>
            <a:r>
              <a:rPr lang="en-US" dirty="0" smtClean="0"/>
              <a:t>Ladder safety</a:t>
            </a:r>
          </a:p>
          <a:p>
            <a:pPr lvl="1"/>
            <a:r>
              <a:rPr lang="en-US" dirty="0" smtClean="0"/>
              <a:t>Use the right ladder.</a:t>
            </a:r>
          </a:p>
          <a:p>
            <a:pPr lvl="1"/>
            <a:r>
              <a:rPr lang="en-US" dirty="0" smtClean="0"/>
              <a:t>Use ladder that is free from defects.</a:t>
            </a:r>
          </a:p>
          <a:p>
            <a:pPr lvl="1"/>
            <a:r>
              <a:rPr lang="en-US" dirty="0" smtClean="0"/>
              <a:t>Use the ladder properly.</a:t>
            </a:r>
          </a:p>
        </p:txBody>
      </p:sp>
      <p:pic>
        <p:nvPicPr>
          <p:cNvPr id="7" name="Content Placeholder 6" title="Ladde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990600" y="1403625"/>
            <a:ext cx="2495550" cy="4050748"/>
          </a:xfrm>
          <a:prstGeom prst="rect">
            <a:avLst/>
          </a:prstGeom>
          <a:ln>
            <a:solidFill>
              <a:schemeClr val="tx1"/>
            </a:solidFill>
          </a:ln>
        </p:spPr>
      </p:pic>
      <p:sp>
        <p:nvSpPr>
          <p:cNvPr id="5" name="Rectangle 4"/>
          <p:cNvSpPr/>
          <p:nvPr/>
        </p:nvSpPr>
        <p:spPr>
          <a:xfrm>
            <a:off x="914400" y="5454373"/>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 name="Title 2"/>
          <p:cNvSpPr>
            <a:spLocks noGrp="1"/>
          </p:cNvSpPr>
          <p:nvPr>
            <p:ph type="title"/>
          </p:nvPr>
        </p:nvSpPr>
        <p:spPr>
          <a:xfrm>
            <a:off x="457200" y="144622"/>
            <a:ext cx="8229600" cy="1143000"/>
          </a:xfrm>
        </p:spPr>
        <p:txBody>
          <a:bodyPr/>
          <a:lstStyle/>
          <a:p>
            <a:r>
              <a:rPr lang="en-US" dirty="0" smtClean="0"/>
              <a:t>Hazards and Controls</a:t>
            </a:r>
            <a:endParaRPr lang="en-US" dirty="0"/>
          </a:p>
        </p:txBody>
      </p:sp>
    </p:spTree>
    <p:extLst>
      <p:ext uri="{BB962C8B-B14F-4D97-AF65-F5344CB8AC3E}">
        <p14:creationId xmlns:p14="http://schemas.microsoft.com/office/powerpoint/2010/main" val="3613984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47040"/>
          </a:xfrm>
        </p:spPr>
        <p:txBody>
          <a:bodyPr/>
          <a:lstStyle/>
          <a:p>
            <a:r>
              <a:rPr lang="en-US" dirty="0" smtClean="0"/>
              <a:t>Hazards and Controls</a:t>
            </a:r>
            <a:endParaRPr lang="en-US" dirty="0"/>
          </a:p>
        </p:txBody>
      </p:sp>
      <p:pic>
        <p:nvPicPr>
          <p:cNvPr id="5" name="Content Placeholder 4" title="Man standing on short ladde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451104" y="1383673"/>
            <a:ext cx="4038600" cy="4202882"/>
          </a:xfrm>
          <a:prstGeom prst="rect">
            <a:avLst/>
          </a:prstGeom>
          <a:ln>
            <a:solidFill>
              <a:schemeClr val="tx1"/>
            </a:solidFill>
          </a:ln>
        </p:spPr>
      </p:pic>
      <p:sp>
        <p:nvSpPr>
          <p:cNvPr id="4" name="Content Placeholder 3"/>
          <p:cNvSpPr>
            <a:spLocks noGrp="1"/>
          </p:cNvSpPr>
          <p:nvPr>
            <p:ph sz="half" idx="2"/>
          </p:nvPr>
        </p:nvSpPr>
        <p:spPr>
          <a:xfrm>
            <a:off x="4648200" y="1336579"/>
            <a:ext cx="4038600" cy="4572000"/>
          </a:xfrm>
        </p:spPr>
        <p:txBody>
          <a:bodyPr/>
          <a:lstStyle/>
          <a:p>
            <a:r>
              <a:rPr lang="en-US" dirty="0" smtClean="0"/>
              <a:t>The right ladder:</a:t>
            </a:r>
          </a:p>
          <a:p>
            <a:pPr lvl="1"/>
            <a:r>
              <a:rPr lang="en-US" dirty="0" smtClean="0"/>
              <a:t>Use the right type, length, and rating for the job. </a:t>
            </a:r>
          </a:p>
          <a:p>
            <a:pPr lvl="1"/>
            <a:r>
              <a:rPr lang="en-US" dirty="0" smtClean="0"/>
              <a:t>Never use the top two steps of a step ladder.</a:t>
            </a:r>
          </a:p>
          <a:p>
            <a:pPr lvl="1"/>
            <a:r>
              <a:rPr lang="en-US" dirty="0" smtClean="0"/>
              <a:t>Tell your supervisor if you need a longer ladder.</a:t>
            </a:r>
            <a:endParaRPr lang="en-US" dirty="0"/>
          </a:p>
        </p:txBody>
      </p:sp>
      <p:sp>
        <p:nvSpPr>
          <p:cNvPr id="3" name="TextBox 2"/>
          <p:cNvSpPr txBox="1"/>
          <p:nvPr/>
        </p:nvSpPr>
        <p:spPr>
          <a:xfrm>
            <a:off x="883150" y="5202214"/>
            <a:ext cx="2555380" cy="369332"/>
          </a:xfrm>
          <a:prstGeom prst="rect">
            <a:avLst/>
          </a:prstGeom>
          <a:noFill/>
        </p:spPr>
        <p:txBody>
          <a:bodyPr wrap="none" rtlCol="0">
            <a:spAutoFit/>
          </a:bodyPr>
          <a:lstStyle/>
          <a:p>
            <a:r>
              <a:rPr lang="en-US" b="1" dirty="0" smtClean="0"/>
              <a:t>Wrong Ladder-too short!</a:t>
            </a:r>
            <a:endParaRPr lang="en-US" b="1" dirty="0"/>
          </a:p>
        </p:txBody>
      </p:sp>
      <p:sp>
        <p:nvSpPr>
          <p:cNvPr id="7" name="Rectangle 6"/>
          <p:cNvSpPr/>
          <p:nvPr/>
        </p:nvSpPr>
        <p:spPr>
          <a:xfrm>
            <a:off x="451104" y="5586555"/>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title="Warning not Saf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38530" y="4656633"/>
            <a:ext cx="730247" cy="730247"/>
          </a:xfrm>
          <a:prstGeom prst="rect">
            <a:avLst/>
          </a:prstGeom>
        </p:spPr>
      </p:pic>
    </p:spTree>
    <p:extLst>
      <p:ext uri="{BB962C8B-B14F-4D97-AF65-F5344CB8AC3E}">
        <p14:creationId xmlns:p14="http://schemas.microsoft.com/office/powerpoint/2010/main" val="37938406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Fatal Ladder Incident </a:t>
            </a:r>
            <a:endParaRPr lang="en-US" dirty="0"/>
          </a:p>
        </p:txBody>
      </p:sp>
      <p:sp>
        <p:nvSpPr>
          <p:cNvPr id="3" name="Content Placeholder 2"/>
          <p:cNvSpPr>
            <a:spLocks noGrp="1"/>
          </p:cNvSpPr>
          <p:nvPr>
            <p:ph sz="half" idx="1"/>
          </p:nvPr>
        </p:nvSpPr>
        <p:spPr>
          <a:xfrm>
            <a:off x="457200" y="1447801"/>
            <a:ext cx="4114800" cy="3962399"/>
          </a:xfrm>
        </p:spPr>
        <p:txBody>
          <a:bodyPr/>
          <a:lstStyle/>
          <a:p>
            <a:pPr marL="0" indent="0">
              <a:buNone/>
            </a:pPr>
            <a:r>
              <a:rPr lang="en-US" sz="2400" dirty="0" smtClean="0"/>
              <a:t>A worker was </a:t>
            </a:r>
            <a:r>
              <a:rPr lang="en-US" sz="2400" dirty="0"/>
              <a:t>cleaning windows when he fell onto a tiled floor and hit his head. </a:t>
            </a:r>
            <a:r>
              <a:rPr lang="en-US" sz="2400" dirty="0" smtClean="0"/>
              <a:t>It is believed </a:t>
            </a:r>
            <a:r>
              <a:rPr lang="en-US" sz="2400" dirty="0"/>
              <a:t>that the </a:t>
            </a:r>
            <a:r>
              <a:rPr lang="en-US" sz="2400" dirty="0" smtClean="0"/>
              <a:t>worker </a:t>
            </a:r>
            <a:r>
              <a:rPr lang="en-US" sz="2400" dirty="0"/>
              <a:t>had </a:t>
            </a:r>
            <a:r>
              <a:rPr lang="en-US" sz="2400" dirty="0" smtClean="0"/>
              <a:t>positioned </a:t>
            </a:r>
            <a:r>
              <a:rPr lang="en-US" sz="2400" dirty="0"/>
              <a:t>the step ladder with the rungs facing towards the windows, and that he stood backwards on the step </a:t>
            </a:r>
            <a:r>
              <a:rPr lang="en-US" sz="2400" dirty="0" smtClean="0"/>
              <a:t>ladder.</a:t>
            </a:r>
          </a:p>
        </p:txBody>
      </p:sp>
      <p:pic>
        <p:nvPicPr>
          <p:cNvPr id="8" name="Content Placeholder 7" title="Ladde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r="10937"/>
          <a:stretch/>
        </p:blipFill>
        <p:spPr>
          <a:xfrm>
            <a:off x="4953000" y="1600200"/>
            <a:ext cx="3619500" cy="3048000"/>
          </a:xfrm>
          <a:prstGeom prst="rect">
            <a:avLst/>
          </a:prstGeom>
          <a:ln>
            <a:solidFill>
              <a:schemeClr val="tx1"/>
            </a:solidFill>
          </a:ln>
        </p:spPr>
      </p:pic>
      <p:sp>
        <p:nvSpPr>
          <p:cNvPr id="10" name="Rectangle 9"/>
          <p:cNvSpPr/>
          <p:nvPr/>
        </p:nvSpPr>
        <p:spPr>
          <a:xfrm>
            <a:off x="3308513" y="5410200"/>
            <a:ext cx="2526974" cy="276999"/>
          </a:xfrm>
          <a:prstGeom prst="rect">
            <a:avLst/>
          </a:prstGeom>
        </p:spPr>
        <p:txBody>
          <a:bodyPr wrap="none">
            <a:spAutoFit/>
          </a:bodyPr>
          <a:lstStyle/>
          <a:p>
            <a:r>
              <a:rPr lang="en-US" sz="1200" dirty="0"/>
              <a:t>NIOSH In-house FACE Report 2009-01</a:t>
            </a:r>
          </a:p>
        </p:txBody>
      </p:sp>
    </p:spTree>
    <p:extLst>
      <p:ext uri="{BB962C8B-B14F-4D97-AF65-F5344CB8AC3E}">
        <p14:creationId xmlns:p14="http://schemas.microsoft.com/office/powerpoint/2010/main" val="9686089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title="Broken ladde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487658" y="1192733"/>
            <a:ext cx="4008142" cy="4572000"/>
          </a:xfrm>
          <a:prstGeom prst="rect">
            <a:avLst/>
          </a:prstGeom>
          <a:ln>
            <a:solidFill>
              <a:schemeClr val="tx1"/>
            </a:solidFill>
          </a:ln>
        </p:spPr>
      </p:pic>
      <p:sp>
        <p:nvSpPr>
          <p:cNvPr id="4" name="Content Placeholder 3"/>
          <p:cNvSpPr>
            <a:spLocks noGrp="1"/>
          </p:cNvSpPr>
          <p:nvPr>
            <p:ph sz="half" idx="2"/>
          </p:nvPr>
        </p:nvSpPr>
        <p:spPr>
          <a:xfrm>
            <a:off x="4648200" y="1066800"/>
            <a:ext cx="4038600" cy="4953001"/>
          </a:xfrm>
        </p:spPr>
        <p:txBody>
          <a:bodyPr/>
          <a:lstStyle/>
          <a:p>
            <a:r>
              <a:rPr lang="en-US" dirty="0" smtClean="0"/>
              <a:t>Free from defects</a:t>
            </a:r>
          </a:p>
          <a:p>
            <a:pPr lvl="1"/>
            <a:r>
              <a:rPr lang="en-US" dirty="0" smtClean="0"/>
              <a:t>Regardless of ladder type, inspect the ladder before use.</a:t>
            </a:r>
          </a:p>
          <a:p>
            <a:pPr lvl="1"/>
            <a:r>
              <a:rPr lang="en-US" dirty="0"/>
              <a:t>Do not use the ladder if it is </a:t>
            </a:r>
            <a:r>
              <a:rPr lang="en-US" dirty="0" smtClean="0"/>
              <a:t>bent or there are missing parts.</a:t>
            </a:r>
          </a:p>
          <a:p>
            <a:pPr lvl="1"/>
            <a:r>
              <a:rPr lang="en-US" dirty="0" smtClean="0"/>
              <a:t>Tell your supervisor about the defective ladder.</a:t>
            </a:r>
            <a:endParaRPr lang="en-US" dirty="0"/>
          </a:p>
        </p:txBody>
      </p:sp>
      <p:sp>
        <p:nvSpPr>
          <p:cNvPr id="7" name="Rectangle 6"/>
          <p:cNvSpPr/>
          <p:nvPr/>
        </p:nvSpPr>
        <p:spPr>
          <a:xfrm>
            <a:off x="457200" y="5804357"/>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title="warning not safe"/>
          <p:cNvPicPr>
            <a:picLocks noChangeAspect="1"/>
          </p:cNvPicPr>
          <p:nvPr/>
        </p:nvPicPr>
        <p:blipFill>
          <a:blip r:embed="rId4"/>
          <a:stretch>
            <a:fillRect/>
          </a:stretch>
        </p:blipFill>
        <p:spPr>
          <a:xfrm>
            <a:off x="3505200" y="4916899"/>
            <a:ext cx="838200" cy="847834"/>
          </a:xfrm>
          <a:prstGeom prst="rect">
            <a:avLst/>
          </a:prstGeom>
        </p:spPr>
      </p:pic>
      <p:sp>
        <p:nvSpPr>
          <p:cNvPr id="8" name="Title 1"/>
          <p:cNvSpPr>
            <a:spLocks noGrp="1"/>
          </p:cNvSpPr>
          <p:nvPr>
            <p:ph type="title"/>
          </p:nvPr>
        </p:nvSpPr>
        <p:spPr>
          <a:xfrm>
            <a:off x="457200" y="152400"/>
            <a:ext cx="8229600" cy="834509"/>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spTree>
    <p:extLst>
      <p:ext uri="{BB962C8B-B14F-4D97-AF65-F5344CB8AC3E}">
        <p14:creationId xmlns:p14="http://schemas.microsoft.com/office/powerpoint/2010/main" val="40420394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0" y="1128949"/>
            <a:ext cx="4038600" cy="4890853"/>
          </a:xfrm>
        </p:spPr>
        <p:txBody>
          <a:bodyPr/>
          <a:lstStyle/>
          <a:p>
            <a:r>
              <a:rPr lang="en-US" dirty="0" smtClean="0"/>
              <a:t>Proper use</a:t>
            </a:r>
          </a:p>
          <a:p>
            <a:pPr lvl="1"/>
            <a:r>
              <a:rPr lang="en-US" dirty="0" smtClean="0"/>
              <a:t>Ladders </a:t>
            </a:r>
            <a:r>
              <a:rPr lang="en-US" dirty="0"/>
              <a:t>must be used according to the manufacturer.</a:t>
            </a:r>
          </a:p>
          <a:p>
            <a:pPr lvl="1"/>
            <a:r>
              <a:rPr lang="en-US" dirty="0"/>
              <a:t>Take the time to read the </a:t>
            </a:r>
            <a:r>
              <a:rPr lang="en-US" dirty="0" smtClean="0"/>
              <a:t>information.</a:t>
            </a:r>
            <a:endParaRPr lang="en-US" dirty="0"/>
          </a:p>
          <a:p>
            <a:pPr lvl="1"/>
            <a:r>
              <a:rPr lang="en-US" dirty="0"/>
              <a:t>Read and follow all informational stickers and warning labels</a:t>
            </a:r>
            <a:r>
              <a:rPr lang="en-US" dirty="0" smtClean="0"/>
              <a:t>.</a:t>
            </a:r>
            <a:endParaRPr lang="en-US" dirty="0"/>
          </a:p>
        </p:txBody>
      </p:sp>
      <p:sp>
        <p:nvSpPr>
          <p:cNvPr id="7" name="Rectangle 6"/>
          <p:cNvSpPr/>
          <p:nvPr/>
        </p:nvSpPr>
        <p:spPr>
          <a:xfrm>
            <a:off x="838200" y="5601511"/>
            <a:ext cx="1584088"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Wernerco</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 shares page</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11" name="Content Placeholder 10" title="Ladder warning signs"/>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838200" y="1128949"/>
            <a:ext cx="2969781" cy="4472562"/>
          </a:xfrm>
          <a:ln>
            <a:solidFill>
              <a:schemeClr val="tx1"/>
            </a:solidFill>
          </a:ln>
        </p:spPr>
      </p:pic>
      <p:sp>
        <p:nvSpPr>
          <p:cNvPr id="8" name="Title 1"/>
          <p:cNvSpPr>
            <a:spLocks noGrp="1"/>
          </p:cNvSpPr>
          <p:nvPr>
            <p:ph type="title"/>
          </p:nvPr>
        </p:nvSpPr>
        <p:spPr>
          <a:xfrm>
            <a:off x="457200" y="152400"/>
            <a:ext cx="8229600" cy="834509"/>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spTree>
    <p:extLst>
      <p:ext uri="{BB962C8B-B14F-4D97-AF65-F5344CB8AC3E}">
        <p14:creationId xmlns:p14="http://schemas.microsoft.com/office/powerpoint/2010/main" val="19329705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Hazards and Controls</a:t>
            </a:r>
            <a:endParaRPr lang="en-US" dirty="0"/>
          </a:p>
        </p:txBody>
      </p:sp>
      <p:pic>
        <p:nvPicPr>
          <p:cNvPr id="5" name="Content Placeholder 4" title="improper ladder use"/>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tretch/>
        </p:blipFill>
        <p:spPr>
          <a:xfrm>
            <a:off x="457200" y="1548302"/>
            <a:ext cx="4038600" cy="4370995"/>
          </a:xfrm>
          <a:prstGeom prst="rect">
            <a:avLst/>
          </a:prstGeom>
          <a:ln>
            <a:solidFill>
              <a:schemeClr val="tx1"/>
            </a:solidFill>
          </a:ln>
        </p:spPr>
      </p:pic>
      <p:sp>
        <p:nvSpPr>
          <p:cNvPr id="8" name="Rectangle 7"/>
          <p:cNvSpPr/>
          <p:nvPr/>
        </p:nvSpPr>
        <p:spPr>
          <a:xfrm>
            <a:off x="4252533" y="5919297"/>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9" name="Picture 8" title="warning not saf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95600" y="4724400"/>
            <a:ext cx="914400" cy="914400"/>
          </a:xfrm>
          <a:prstGeom prst="rect">
            <a:avLst/>
          </a:prstGeom>
        </p:spPr>
      </p:pic>
      <p:sp>
        <p:nvSpPr>
          <p:cNvPr id="3" name="Content Placeholder 2"/>
          <p:cNvSpPr>
            <a:spLocks noGrp="1"/>
          </p:cNvSpPr>
          <p:nvPr>
            <p:ph sz="half" idx="2"/>
          </p:nvPr>
        </p:nvSpPr>
        <p:spPr>
          <a:xfrm>
            <a:off x="652062" y="900602"/>
            <a:ext cx="7501337" cy="1295399"/>
          </a:xfrm>
        </p:spPr>
        <p:txBody>
          <a:bodyPr/>
          <a:lstStyle/>
          <a:p>
            <a:r>
              <a:rPr lang="en-US" dirty="0" smtClean="0"/>
              <a:t>Maintain 3 points of contact</a:t>
            </a:r>
            <a:endParaRPr lang="en-US" dirty="0"/>
          </a:p>
        </p:txBody>
      </p:sp>
      <p:pic>
        <p:nvPicPr>
          <p:cNvPr id="11" name="Content Placeholder 5" title="Propler ladder uses"/>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76798" y="1513340"/>
            <a:ext cx="3483369" cy="4370995"/>
          </a:xfrm>
          <a:prstGeom prst="rect">
            <a:avLst/>
          </a:prstGeom>
          <a:ln>
            <a:solidFill>
              <a:schemeClr val="tx1"/>
            </a:solidFill>
          </a:ln>
        </p:spPr>
      </p:pic>
    </p:spTree>
    <p:extLst>
      <p:ext uri="{BB962C8B-B14F-4D97-AF65-F5344CB8AC3E}">
        <p14:creationId xmlns:p14="http://schemas.microsoft.com/office/powerpoint/2010/main" val="16077091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title="man climbing ladder with both hands holding a drill"/>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542975" y="1171422"/>
            <a:ext cx="4029025" cy="4572000"/>
          </a:xfrm>
          <a:prstGeom prst="rect">
            <a:avLst/>
          </a:prstGeom>
          <a:ln>
            <a:solidFill>
              <a:schemeClr val="tx1"/>
            </a:solidFill>
          </a:ln>
        </p:spPr>
      </p:pic>
      <p:sp>
        <p:nvSpPr>
          <p:cNvPr id="4" name="Content Placeholder 3"/>
          <p:cNvSpPr>
            <a:spLocks noGrp="1"/>
          </p:cNvSpPr>
          <p:nvPr>
            <p:ph sz="half" idx="2"/>
          </p:nvPr>
        </p:nvSpPr>
        <p:spPr>
          <a:xfrm>
            <a:off x="4572000" y="1143000"/>
            <a:ext cx="4114800" cy="4876801"/>
          </a:xfrm>
        </p:spPr>
        <p:txBody>
          <a:bodyPr/>
          <a:lstStyle/>
          <a:p>
            <a:pPr lvl="1"/>
            <a:r>
              <a:rPr lang="en-US" dirty="0" smtClean="0"/>
              <a:t>Maintain proper positioning.</a:t>
            </a:r>
          </a:p>
          <a:p>
            <a:pPr lvl="1"/>
            <a:r>
              <a:rPr lang="en-US" dirty="0" smtClean="0"/>
              <a:t>Do </a:t>
            </a:r>
            <a:r>
              <a:rPr lang="en-US" dirty="0"/>
              <a:t>not lean away from the ladder to carry out your task</a:t>
            </a:r>
            <a:r>
              <a:rPr lang="en-US" dirty="0" smtClean="0"/>
              <a:t>.</a:t>
            </a:r>
          </a:p>
          <a:p>
            <a:pPr lvl="1"/>
            <a:r>
              <a:rPr lang="en-US" dirty="0" smtClean="0"/>
              <a:t>Always </a:t>
            </a:r>
            <a:r>
              <a:rPr lang="en-US" dirty="0"/>
              <a:t>keep your weight centered between the side rails. </a:t>
            </a:r>
            <a:endParaRPr lang="en-US" dirty="0" smtClean="0"/>
          </a:p>
          <a:p>
            <a:pPr lvl="1"/>
            <a:r>
              <a:rPr lang="en-US" dirty="0" smtClean="0"/>
              <a:t>Move the ladder as necessary.</a:t>
            </a:r>
            <a:endParaRPr lang="en-US" dirty="0"/>
          </a:p>
        </p:txBody>
      </p:sp>
      <p:sp>
        <p:nvSpPr>
          <p:cNvPr id="7" name="Rectangle 6"/>
          <p:cNvSpPr/>
          <p:nvPr/>
        </p:nvSpPr>
        <p:spPr>
          <a:xfrm>
            <a:off x="463650" y="5771844"/>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title="warning not saf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95600" y="4724400"/>
            <a:ext cx="891454" cy="891454"/>
          </a:xfrm>
          <a:prstGeom prst="rect">
            <a:avLst/>
          </a:prstGeom>
        </p:spPr>
      </p:pic>
      <p:sp>
        <p:nvSpPr>
          <p:cNvPr id="9" name="Title 1"/>
          <p:cNvSpPr>
            <a:spLocks noGrp="1"/>
          </p:cNvSpPr>
          <p:nvPr>
            <p:ph type="title"/>
          </p:nvPr>
        </p:nvSpPr>
        <p:spPr>
          <a:xfrm>
            <a:off x="457200" y="152400"/>
            <a:ext cx="8229600" cy="834509"/>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spTree>
    <p:extLst>
      <p:ext uri="{BB962C8B-B14F-4D97-AF65-F5344CB8AC3E}">
        <p14:creationId xmlns:p14="http://schemas.microsoft.com/office/powerpoint/2010/main" val="21136698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114800" y="1142999"/>
            <a:ext cx="4572000" cy="4724401"/>
          </a:xfrm>
        </p:spPr>
        <p:txBody>
          <a:bodyPr/>
          <a:lstStyle/>
          <a:p>
            <a:pPr lvl="1"/>
            <a:r>
              <a:rPr lang="en-US" dirty="0" smtClean="0"/>
              <a:t>When </a:t>
            </a:r>
            <a:r>
              <a:rPr lang="en-US" dirty="0"/>
              <a:t>using ladders to access </a:t>
            </a:r>
            <a:r>
              <a:rPr lang="en-US" dirty="0" smtClean="0"/>
              <a:t>another level</a:t>
            </a:r>
            <a:r>
              <a:rPr lang="en-US" dirty="0"/>
              <a:t>, secure and extend the ladder </a:t>
            </a:r>
            <a:r>
              <a:rPr lang="en-US" dirty="0" smtClean="0"/>
              <a:t>at least </a:t>
            </a:r>
            <a:r>
              <a:rPr lang="en-US" dirty="0"/>
              <a:t>3 feet above the landing </a:t>
            </a:r>
            <a:r>
              <a:rPr lang="en-US" dirty="0" smtClean="0"/>
              <a:t>point.</a:t>
            </a:r>
          </a:p>
          <a:p>
            <a:pPr lvl="1"/>
            <a:r>
              <a:rPr lang="en-US" altLang="en-US" dirty="0"/>
              <a:t>Angle ladder so the horizontal distance of bottom is ¼ the working length of the </a:t>
            </a:r>
            <a:r>
              <a:rPr lang="en-US" altLang="en-US" dirty="0" smtClean="0"/>
              <a:t>ladder.</a:t>
            </a:r>
            <a:endParaRPr lang="en-US" altLang="en-US" dirty="0"/>
          </a:p>
        </p:txBody>
      </p:sp>
      <p:sp>
        <p:nvSpPr>
          <p:cNvPr id="8" name="TextBox 7"/>
          <p:cNvSpPr txBox="1"/>
          <p:nvPr/>
        </p:nvSpPr>
        <p:spPr>
          <a:xfrm>
            <a:off x="2743200" y="1600200"/>
            <a:ext cx="733662" cy="369332"/>
          </a:xfrm>
          <a:prstGeom prst="rect">
            <a:avLst/>
          </a:prstGeom>
          <a:noFill/>
        </p:spPr>
        <p:txBody>
          <a:bodyPr wrap="none" rtlCol="0">
            <a:spAutoFit/>
          </a:bodyPr>
          <a:lstStyle/>
          <a:p>
            <a:r>
              <a:rPr lang="en-US" b="1" dirty="0" smtClean="0"/>
              <a:t>3 feet</a:t>
            </a:r>
            <a:endParaRPr lang="en-US" b="1" dirty="0"/>
          </a:p>
        </p:txBody>
      </p:sp>
      <p:sp>
        <p:nvSpPr>
          <p:cNvPr id="9" name="Title 1"/>
          <p:cNvSpPr>
            <a:spLocks noGrp="1"/>
          </p:cNvSpPr>
          <p:nvPr>
            <p:ph type="title"/>
          </p:nvPr>
        </p:nvSpPr>
        <p:spPr>
          <a:xfrm>
            <a:off x="457200" y="152400"/>
            <a:ext cx="8229600" cy="834509"/>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sp>
        <p:nvSpPr>
          <p:cNvPr id="10" name="Rectangle 9"/>
          <p:cNvSpPr/>
          <p:nvPr/>
        </p:nvSpPr>
        <p:spPr>
          <a:xfrm>
            <a:off x="724730" y="5736449"/>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3" name="Content Placeholder 2" title="ladder graph"/>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749808" y="1129540"/>
            <a:ext cx="3364992" cy="4572000"/>
          </a:xfrm>
          <a:prstGeom prst="rect">
            <a:avLst/>
          </a:prstGeom>
          <a:ln>
            <a:solidFill>
              <a:schemeClr val="tx1"/>
            </a:solidFill>
          </a:ln>
        </p:spPr>
      </p:pic>
    </p:spTree>
    <p:extLst>
      <p:ext uri="{BB962C8B-B14F-4D97-AF65-F5344CB8AC3E}">
        <p14:creationId xmlns:p14="http://schemas.microsoft.com/office/powerpoint/2010/main" val="39322274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a:lstStyle/>
          <a:p>
            <a:r>
              <a:rPr lang="en-US" dirty="0" smtClean="0"/>
              <a:t>Hazards and Controls</a:t>
            </a:r>
            <a:endParaRPr lang="en-US" dirty="0"/>
          </a:p>
        </p:txBody>
      </p:sp>
      <p:sp>
        <p:nvSpPr>
          <p:cNvPr id="4" name="Content Placeholder 3"/>
          <p:cNvSpPr>
            <a:spLocks noGrp="1"/>
          </p:cNvSpPr>
          <p:nvPr>
            <p:ph sz="half" idx="2"/>
          </p:nvPr>
        </p:nvSpPr>
        <p:spPr>
          <a:xfrm>
            <a:off x="3657600" y="1268332"/>
            <a:ext cx="5105400" cy="4476115"/>
          </a:xfrm>
        </p:spPr>
        <p:txBody>
          <a:bodyPr/>
          <a:lstStyle/>
          <a:p>
            <a:r>
              <a:rPr lang="en-US" altLang="en-US" dirty="0" smtClean="0"/>
              <a:t>Fixed industrial ladders</a:t>
            </a:r>
          </a:p>
          <a:p>
            <a:pPr lvl="1"/>
            <a:r>
              <a:rPr lang="en-US" altLang="en-US" dirty="0" smtClean="0"/>
              <a:t>Must be equipped with a</a:t>
            </a:r>
          </a:p>
          <a:p>
            <a:pPr lvl="2"/>
            <a:r>
              <a:rPr lang="en-US" altLang="en-US" dirty="0" smtClean="0"/>
              <a:t>Personal fall arrest system, ladder safety system (if installed on/after 12/19/18)</a:t>
            </a:r>
          </a:p>
          <a:p>
            <a:pPr lvl="2"/>
            <a:r>
              <a:rPr lang="en-US" altLang="en-US" dirty="0" smtClean="0"/>
              <a:t>Personal fall arrest system, ladder safety system, cage, or well (if installed before 12/19/18)</a:t>
            </a:r>
          </a:p>
          <a:p>
            <a:pPr lvl="1"/>
            <a:r>
              <a:rPr lang="en-US" altLang="en-US" dirty="0" smtClean="0"/>
              <a:t>PFAS or ladder safety system must provide protection throughout entire vertical distance of ladder</a:t>
            </a:r>
            <a:endParaRPr lang="en-US" altLang="en-US" dirty="0"/>
          </a:p>
        </p:txBody>
      </p:sp>
      <p:pic>
        <p:nvPicPr>
          <p:cNvPr id="7" name="Content Placeholder 6" title="industrial ladder with fall arrest system"/>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693768" y="1294598"/>
            <a:ext cx="2827367" cy="4449850"/>
          </a:xfrm>
          <a:prstGeom prst="rect">
            <a:avLst/>
          </a:prstGeom>
          <a:ln>
            <a:solidFill>
              <a:schemeClr val="tx1"/>
            </a:solidFill>
          </a:ln>
        </p:spPr>
      </p:pic>
      <p:sp>
        <p:nvSpPr>
          <p:cNvPr id="6" name="Rectangle 5"/>
          <p:cNvSpPr/>
          <p:nvPr/>
        </p:nvSpPr>
        <p:spPr>
          <a:xfrm>
            <a:off x="690720" y="5744448"/>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189838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lstStyle/>
          <a:p>
            <a:r>
              <a:rPr lang="en-US" dirty="0" smtClean="0"/>
              <a:t>Hazards and Controls</a:t>
            </a:r>
            <a:endParaRPr lang="en-US" dirty="0"/>
          </a:p>
        </p:txBody>
      </p:sp>
      <p:pic>
        <p:nvPicPr>
          <p:cNvPr id="5" name="Content Placeholder 4" title="Scaffold"/>
          <p:cNvPicPr>
            <a:picLocks noGrp="1" noChangeAspect="1"/>
          </p:cNvPicPr>
          <p:nvPr>
            <p:ph sz="half" idx="1"/>
          </p:nvPr>
        </p:nvPicPr>
        <p:blipFill>
          <a:blip r:embed="rId3"/>
          <a:stretch>
            <a:fillRect/>
          </a:stretch>
        </p:blipFill>
        <p:spPr>
          <a:xfrm>
            <a:off x="693981" y="1524000"/>
            <a:ext cx="1447800" cy="1905000"/>
          </a:xfrm>
          <a:prstGeom prst="rect">
            <a:avLst/>
          </a:prstGeom>
          <a:ln w="12700">
            <a:solidFill>
              <a:schemeClr val="tx1"/>
            </a:solidFill>
          </a:ln>
        </p:spPr>
      </p:pic>
      <p:sp>
        <p:nvSpPr>
          <p:cNvPr id="4" name="Content Placeholder 3"/>
          <p:cNvSpPr>
            <a:spLocks noGrp="1"/>
          </p:cNvSpPr>
          <p:nvPr>
            <p:ph sz="half" idx="2"/>
          </p:nvPr>
        </p:nvSpPr>
        <p:spPr>
          <a:xfrm>
            <a:off x="4340598" y="1373389"/>
            <a:ext cx="4351581" cy="4147230"/>
          </a:xfrm>
        </p:spPr>
        <p:txBody>
          <a:bodyPr/>
          <a:lstStyle/>
          <a:p>
            <a:pPr marL="0" indent="0">
              <a:buNone/>
            </a:pPr>
            <a:r>
              <a:rPr lang="en-US" dirty="0" smtClean="0"/>
              <a:t>Controlling fall hazards – scaffolds:</a:t>
            </a:r>
          </a:p>
          <a:p>
            <a:r>
              <a:rPr lang="en-US" dirty="0" smtClean="0"/>
              <a:t>Scaffold-related incidents can also lead to injury and death.</a:t>
            </a:r>
          </a:p>
          <a:p>
            <a:r>
              <a:rPr lang="en-US" dirty="0" smtClean="0"/>
              <a:t>Scaffold safety</a:t>
            </a:r>
          </a:p>
          <a:p>
            <a:pPr lvl="1"/>
            <a:r>
              <a:rPr lang="en-US" dirty="0" smtClean="0"/>
              <a:t>free from defects</a:t>
            </a:r>
          </a:p>
          <a:p>
            <a:pPr lvl="1"/>
            <a:r>
              <a:rPr lang="en-US" dirty="0" smtClean="0"/>
              <a:t>proper set-up </a:t>
            </a:r>
          </a:p>
          <a:p>
            <a:pPr lvl="1"/>
            <a:r>
              <a:rPr lang="en-US" dirty="0" smtClean="0"/>
              <a:t>proper use</a:t>
            </a:r>
          </a:p>
        </p:txBody>
      </p:sp>
      <p:pic>
        <p:nvPicPr>
          <p:cNvPr id="6" name="Picture 5" title="scaffold"/>
          <p:cNvPicPr>
            <a:picLocks noChangeAspect="1"/>
          </p:cNvPicPr>
          <p:nvPr/>
        </p:nvPicPr>
        <p:blipFill>
          <a:blip r:embed="rId4"/>
          <a:stretch>
            <a:fillRect/>
          </a:stretch>
        </p:blipFill>
        <p:spPr>
          <a:xfrm>
            <a:off x="2538805" y="1524000"/>
            <a:ext cx="1447800" cy="1905000"/>
          </a:xfrm>
          <a:prstGeom prst="rect">
            <a:avLst/>
          </a:prstGeom>
          <a:ln>
            <a:solidFill>
              <a:schemeClr val="tx1"/>
            </a:solidFill>
          </a:ln>
        </p:spPr>
      </p:pic>
      <p:pic>
        <p:nvPicPr>
          <p:cNvPr id="7" name="Picture 6" title="scaffold"/>
          <p:cNvPicPr>
            <a:picLocks noChangeAspect="1"/>
          </p:cNvPicPr>
          <p:nvPr/>
        </p:nvPicPr>
        <p:blipFill>
          <a:blip r:embed="rId5"/>
          <a:stretch>
            <a:fillRect/>
          </a:stretch>
        </p:blipFill>
        <p:spPr>
          <a:xfrm>
            <a:off x="693981" y="3653271"/>
            <a:ext cx="1447800" cy="1905000"/>
          </a:xfrm>
          <a:prstGeom prst="rect">
            <a:avLst/>
          </a:prstGeom>
          <a:ln>
            <a:solidFill>
              <a:schemeClr val="tx1"/>
            </a:solidFill>
          </a:ln>
        </p:spPr>
      </p:pic>
      <p:pic>
        <p:nvPicPr>
          <p:cNvPr id="8" name="Picture 7" title="scaffold"/>
          <p:cNvPicPr>
            <a:picLocks noChangeAspect="1"/>
          </p:cNvPicPr>
          <p:nvPr/>
        </p:nvPicPr>
        <p:blipFill>
          <a:blip r:embed="rId6"/>
          <a:stretch>
            <a:fillRect/>
          </a:stretch>
        </p:blipFill>
        <p:spPr>
          <a:xfrm>
            <a:off x="2517289" y="3653271"/>
            <a:ext cx="1447800" cy="1905000"/>
          </a:xfrm>
          <a:prstGeom prst="rect">
            <a:avLst/>
          </a:prstGeom>
          <a:ln>
            <a:solidFill>
              <a:schemeClr val="tx1"/>
            </a:solidFill>
          </a:ln>
        </p:spPr>
      </p:pic>
      <p:sp>
        <p:nvSpPr>
          <p:cNvPr id="9" name="Rectangle 8"/>
          <p:cNvSpPr/>
          <p:nvPr/>
        </p:nvSpPr>
        <p:spPr>
          <a:xfrm>
            <a:off x="1828800" y="5593992"/>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994384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title="scaffold"/>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609257" y="1295215"/>
            <a:ext cx="3962743" cy="4267570"/>
          </a:xfrm>
          <a:prstGeom prst="rect">
            <a:avLst/>
          </a:prstGeom>
          <a:ln>
            <a:solidFill>
              <a:schemeClr val="tx1"/>
            </a:solidFill>
          </a:ln>
        </p:spPr>
      </p:pic>
      <p:sp>
        <p:nvSpPr>
          <p:cNvPr id="4" name="Content Placeholder 3"/>
          <p:cNvSpPr>
            <a:spLocks noGrp="1"/>
          </p:cNvSpPr>
          <p:nvPr>
            <p:ph sz="half" idx="2"/>
          </p:nvPr>
        </p:nvSpPr>
        <p:spPr>
          <a:xfrm>
            <a:off x="4648200" y="1143000"/>
            <a:ext cx="4038600" cy="4800601"/>
          </a:xfrm>
        </p:spPr>
        <p:txBody>
          <a:bodyPr/>
          <a:lstStyle/>
          <a:p>
            <a:r>
              <a:rPr lang="en-US" dirty="0" smtClean="0"/>
              <a:t>Free from defects</a:t>
            </a:r>
          </a:p>
          <a:p>
            <a:pPr lvl="1"/>
            <a:r>
              <a:rPr lang="en-US" dirty="0" smtClean="0"/>
              <a:t>Take the time to look the scaffold over before you use it.</a:t>
            </a:r>
          </a:p>
          <a:p>
            <a:pPr lvl="1"/>
            <a:r>
              <a:rPr lang="en-US" dirty="0" smtClean="0"/>
              <a:t>Report damage if you identify defective components.</a:t>
            </a:r>
          </a:p>
          <a:p>
            <a:pPr lvl="1"/>
            <a:r>
              <a:rPr lang="en-US" dirty="0"/>
              <a:t>Damaged components must be replaced </a:t>
            </a:r>
            <a:r>
              <a:rPr lang="en-US" dirty="0" smtClean="0"/>
              <a:t>before use.</a:t>
            </a:r>
            <a:endParaRPr lang="en-US" dirty="0"/>
          </a:p>
        </p:txBody>
      </p:sp>
      <p:sp>
        <p:nvSpPr>
          <p:cNvPr id="6" name="Rectangle 5"/>
          <p:cNvSpPr/>
          <p:nvPr/>
        </p:nvSpPr>
        <p:spPr>
          <a:xfrm>
            <a:off x="504510" y="5562785"/>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title="warning not saf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90329" y="4800600"/>
            <a:ext cx="533460" cy="533460"/>
          </a:xfrm>
          <a:prstGeom prst="rect">
            <a:avLst/>
          </a:prstGeom>
        </p:spPr>
      </p:pic>
      <p:sp>
        <p:nvSpPr>
          <p:cNvPr id="8" name="Title 1"/>
          <p:cNvSpPr>
            <a:spLocks noGrp="1"/>
          </p:cNvSpPr>
          <p:nvPr>
            <p:ph type="title"/>
          </p:nvPr>
        </p:nvSpPr>
        <p:spPr>
          <a:xfrm>
            <a:off x="457200" y="152400"/>
            <a:ext cx="8229600" cy="834509"/>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spTree>
    <p:extLst>
      <p:ext uri="{BB962C8B-B14F-4D97-AF65-F5344CB8AC3E}">
        <p14:creationId xmlns:p14="http://schemas.microsoft.com/office/powerpoint/2010/main" val="36920434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343400" y="1173131"/>
            <a:ext cx="4495800" cy="4694269"/>
          </a:xfrm>
        </p:spPr>
        <p:txBody>
          <a:bodyPr/>
          <a:lstStyle/>
          <a:p>
            <a:r>
              <a:rPr lang="en-US" dirty="0" smtClean="0"/>
              <a:t>Proper set-up</a:t>
            </a:r>
          </a:p>
          <a:p>
            <a:pPr lvl="1"/>
            <a:r>
              <a:rPr lang="en-US" dirty="0" smtClean="0"/>
              <a:t>Scaffolds must be assembled and used according </a:t>
            </a:r>
            <a:r>
              <a:rPr lang="en-US" dirty="0"/>
              <a:t>to the manufacturer.</a:t>
            </a:r>
          </a:p>
          <a:p>
            <a:pPr lvl="1"/>
            <a:r>
              <a:rPr lang="en-US" dirty="0" smtClean="0"/>
              <a:t>All components such as braces and pins must be present.</a:t>
            </a:r>
          </a:p>
          <a:p>
            <a:pPr lvl="1"/>
            <a:r>
              <a:rPr lang="en-US" dirty="0" smtClean="0"/>
              <a:t>If you don’t have a copy of instructions, most can be downloaded.</a:t>
            </a:r>
            <a:endParaRPr lang="en-US" sz="2300" dirty="0" smtClean="0"/>
          </a:p>
        </p:txBody>
      </p:sp>
      <p:pic>
        <p:nvPicPr>
          <p:cNvPr id="1026" name="Picture 2" descr="Figure 4. When scaffold frames are interconnected, failure of one frame can cause the whole system to collaps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81738" y="-57751663"/>
            <a:ext cx="4562475" cy="30956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Accident Report">
            <a:hlinkClick r:id="rId4" tooltip="Worker Falls from Collapsing Scaffold"/>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929688" y="-54643338"/>
            <a:ext cx="714375" cy="714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gure 5. Poor attempt at securing cross bracing with wire."/>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857500" y="-51493738"/>
            <a:ext cx="4562475" cy="30289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ccident Report">
            <a:hlinkClick r:id="rId7" tooltip="Improper Coupling Results in Two Deaths"/>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46063" y="-47563088"/>
            <a:ext cx="714376" cy="714375"/>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10" title="man assembling scaffold"/>
          <p:cNvPicPr>
            <a:picLocks noGrp="1" noChangeAspect="1"/>
          </p:cNvPicPr>
          <p:nvPr>
            <p:ph sz="half" idx="1"/>
          </p:nvPr>
        </p:nvPicPr>
        <p:blipFill rotWithShape="1">
          <a:blip r:embed="rId8" cstate="email">
            <a:extLst>
              <a:ext uri="{28A0092B-C50C-407E-A947-70E740481C1C}">
                <a14:useLocalDpi xmlns:a14="http://schemas.microsoft.com/office/drawing/2010/main"/>
              </a:ext>
            </a:extLst>
          </a:blip>
          <a:srcRect/>
          <a:stretch/>
        </p:blipFill>
        <p:spPr>
          <a:xfrm>
            <a:off x="609600" y="1339569"/>
            <a:ext cx="3583608" cy="4178862"/>
          </a:xfrm>
          <a:prstGeom prst="rect">
            <a:avLst/>
          </a:prstGeom>
          <a:ln>
            <a:solidFill>
              <a:schemeClr val="tx1"/>
            </a:solidFill>
          </a:ln>
        </p:spPr>
      </p:pic>
      <p:sp>
        <p:nvSpPr>
          <p:cNvPr id="40" name="Rectangle 39"/>
          <p:cNvSpPr/>
          <p:nvPr/>
        </p:nvSpPr>
        <p:spPr>
          <a:xfrm>
            <a:off x="546100" y="5531131"/>
            <a:ext cx="1957387" cy="215444"/>
          </a:xfrm>
          <a:prstGeom prst="rect">
            <a:avLst/>
          </a:prstGeom>
        </p:spPr>
        <p:txBody>
          <a:bodyPr wrap="square">
            <a:spAutoFit/>
          </a:bodyPr>
          <a:lstStyle/>
          <a:p>
            <a:pPr lvl="0"/>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Wernerco</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 shares page</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2" name="Title 1"/>
          <p:cNvSpPr>
            <a:spLocks noGrp="1"/>
          </p:cNvSpPr>
          <p:nvPr>
            <p:ph type="title"/>
          </p:nvPr>
        </p:nvSpPr>
        <p:spPr>
          <a:xfrm>
            <a:off x="457200" y="152400"/>
            <a:ext cx="8229600" cy="834509"/>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spTree>
    <p:extLst>
      <p:ext uri="{BB962C8B-B14F-4D97-AF65-F5344CB8AC3E}">
        <p14:creationId xmlns:p14="http://schemas.microsoft.com/office/powerpoint/2010/main" val="38933196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419600" y="1447801"/>
            <a:ext cx="4191000" cy="3918281"/>
          </a:xfrm>
        </p:spPr>
        <p:txBody>
          <a:bodyPr/>
          <a:lstStyle/>
          <a:p>
            <a:pPr lvl="1"/>
            <a:r>
              <a:rPr lang="en-US" dirty="0"/>
              <a:t>Each platform must be fully planked or decked between the front uprights and the guardrail </a:t>
            </a:r>
            <a:r>
              <a:rPr lang="en-US" dirty="0" smtClean="0"/>
              <a:t>supports.</a:t>
            </a:r>
          </a:p>
          <a:p>
            <a:pPr lvl="1"/>
            <a:r>
              <a:rPr lang="en-US" dirty="0" smtClean="0"/>
              <a:t>You should not be exposed to a fall hazard due to partial decking. </a:t>
            </a:r>
            <a:endParaRPr lang="en-US" dirty="0"/>
          </a:p>
        </p:txBody>
      </p:sp>
      <p:pic>
        <p:nvPicPr>
          <p:cNvPr id="7" name="Content Placeholder 6" title="scaffold"/>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571926" y="1491917"/>
            <a:ext cx="4101674" cy="3874165"/>
          </a:xfrm>
          <a:prstGeom prst="rect">
            <a:avLst/>
          </a:prstGeom>
          <a:ln>
            <a:solidFill>
              <a:schemeClr val="tx1"/>
            </a:solidFill>
          </a:ln>
        </p:spPr>
      </p:pic>
      <p:sp>
        <p:nvSpPr>
          <p:cNvPr id="5" name="Rectangle 4"/>
          <p:cNvSpPr/>
          <p:nvPr/>
        </p:nvSpPr>
        <p:spPr>
          <a:xfrm>
            <a:off x="469900" y="5378782"/>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8" name="Title 1"/>
          <p:cNvSpPr>
            <a:spLocks noGrp="1"/>
          </p:cNvSpPr>
          <p:nvPr>
            <p:ph type="title"/>
          </p:nvPr>
        </p:nvSpPr>
        <p:spPr>
          <a:xfrm>
            <a:off x="457200" y="152400"/>
            <a:ext cx="8229600" cy="834509"/>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spTree>
    <p:extLst>
      <p:ext uri="{BB962C8B-B14F-4D97-AF65-F5344CB8AC3E}">
        <p14:creationId xmlns:p14="http://schemas.microsoft.com/office/powerpoint/2010/main" val="23036524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pPr marL="0" indent="0">
              <a:buNone/>
            </a:pPr>
            <a:r>
              <a:rPr lang="en-US" dirty="0" smtClean="0"/>
              <a:t>Slips, trips, and falls: </a:t>
            </a:r>
          </a:p>
          <a:p>
            <a:r>
              <a:rPr lang="en-US" dirty="0" smtClean="0"/>
              <a:t>make up the majority of general industry accidents; and</a:t>
            </a:r>
          </a:p>
          <a:p>
            <a:r>
              <a:rPr lang="en-US" dirty="0" smtClean="0"/>
              <a:t>cause 15% of all accidental deaths, second only to motor vehicle crashes. </a:t>
            </a:r>
          </a:p>
        </p:txBody>
      </p:sp>
    </p:spTree>
    <p:extLst>
      <p:ext uri="{BB962C8B-B14F-4D97-AF65-F5344CB8AC3E}">
        <p14:creationId xmlns:p14="http://schemas.microsoft.com/office/powerpoint/2010/main" val="25394291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254500" y="1319462"/>
            <a:ext cx="4419600" cy="3729365"/>
          </a:xfrm>
        </p:spPr>
        <p:txBody>
          <a:bodyPr/>
          <a:lstStyle/>
          <a:p>
            <a:pPr lvl="1"/>
            <a:r>
              <a:rPr lang="en-US" dirty="0"/>
              <a:t>Fall protection consists of either a guardrail system or </a:t>
            </a:r>
            <a:r>
              <a:rPr lang="en-US" dirty="0" smtClean="0"/>
              <a:t>a personal </a:t>
            </a:r>
            <a:r>
              <a:rPr lang="en-US" dirty="0"/>
              <a:t>fall-arrest </a:t>
            </a:r>
            <a:r>
              <a:rPr lang="en-US" dirty="0" smtClean="0"/>
              <a:t>systems (PFAS).</a:t>
            </a:r>
          </a:p>
          <a:p>
            <a:pPr lvl="1"/>
            <a:r>
              <a:rPr lang="en-US" dirty="0" smtClean="0"/>
              <a:t>It must be provided on </a:t>
            </a:r>
            <a:r>
              <a:rPr lang="en-US" dirty="0"/>
              <a:t>any scaffold 10 feet or more above a lower level.</a:t>
            </a:r>
          </a:p>
        </p:txBody>
      </p:sp>
      <p:pic>
        <p:nvPicPr>
          <p:cNvPr id="7" name="Picture 6" title="scaffol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8463" y="1319462"/>
            <a:ext cx="3798137" cy="3731075"/>
          </a:xfrm>
          <a:prstGeom prst="rect">
            <a:avLst/>
          </a:prstGeom>
          <a:ln>
            <a:solidFill>
              <a:schemeClr val="tx1"/>
            </a:solidFill>
          </a:ln>
        </p:spPr>
      </p:pic>
      <p:sp>
        <p:nvSpPr>
          <p:cNvPr id="6" name="Rectangle 5"/>
          <p:cNvSpPr/>
          <p:nvPr/>
        </p:nvSpPr>
        <p:spPr>
          <a:xfrm>
            <a:off x="748463" y="5048827"/>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9" name="Title 1"/>
          <p:cNvSpPr>
            <a:spLocks noGrp="1"/>
          </p:cNvSpPr>
          <p:nvPr>
            <p:ph type="title"/>
          </p:nvPr>
        </p:nvSpPr>
        <p:spPr>
          <a:xfrm>
            <a:off x="457200" y="152400"/>
            <a:ext cx="8229600" cy="834509"/>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spTree>
    <p:extLst>
      <p:ext uri="{BB962C8B-B14F-4D97-AF65-F5344CB8AC3E}">
        <p14:creationId xmlns:p14="http://schemas.microsoft.com/office/powerpoint/2010/main" val="23064220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267200" y="1219200"/>
            <a:ext cx="4114800" cy="4495800"/>
          </a:xfrm>
        </p:spPr>
        <p:txBody>
          <a:bodyPr/>
          <a:lstStyle/>
          <a:p>
            <a:r>
              <a:rPr lang="en-US" dirty="0" smtClean="0"/>
              <a:t>Safe </a:t>
            </a:r>
            <a:r>
              <a:rPr lang="en-US" dirty="0"/>
              <a:t>a</a:t>
            </a:r>
            <a:r>
              <a:rPr lang="en-US" dirty="0" smtClean="0"/>
              <a:t>ccess</a:t>
            </a:r>
          </a:p>
          <a:p>
            <a:pPr lvl="1"/>
            <a:r>
              <a:rPr lang="en-US" dirty="0" smtClean="0"/>
              <a:t>Preventing falls begins with safe access.</a:t>
            </a:r>
          </a:p>
          <a:p>
            <a:pPr lvl="1"/>
            <a:r>
              <a:rPr lang="en-US" dirty="0" smtClean="0"/>
              <a:t>You are most </a:t>
            </a:r>
            <a:r>
              <a:rPr lang="en-US" dirty="0"/>
              <a:t>vulnerable to fall hazards when climbing on or off a </a:t>
            </a:r>
            <a:r>
              <a:rPr lang="en-US" dirty="0" smtClean="0"/>
              <a:t>scaffold.</a:t>
            </a:r>
          </a:p>
          <a:p>
            <a:pPr lvl="1"/>
            <a:r>
              <a:rPr lang="en-US" dirty="0" smtClean="0"/>
              <a:t>Your employer is required </a:t>
            </a:r>
            <a:r>
              <a:rPr lang="en-US" dirty="0"/>
              <a:t>to provide safe scaffold access</a:t>
            </a:r>
            <a:r>
              <a:rPr lang="en-US" dirty="0" smtClean="0"/>
              <a:t>.</a:t>
            </a:r>
          </a:p>
        </p:txBody>
      </p:sp>
      <p:pic>
        <p:nvPicPr>
          <p:cNvPr id="7" name="Content Placeholder 6" title="scaffold"/>
          <p:cNvPicPr>
            <a:picLocks noGrp="1" noChangeAspect="1"/>
          </p:cNvPicPr>
          <p:nvPr>
            <p:ph sz="half" idx="1"/>
          </p:nvPr>
        </p:nvPicPr>
        <p:blipFill>
          <a:blip r:embed="rId3"/>
          <a:stretch>
            <a:fillRect/>
          </a:stretch>
        </p:blipFill>
        <p:spPr>
          <a:xfrm>
            <a:off x="762000" y="1341179"/>
            <a:ext cx="3352800" cy="3621657"/>
          </a:xfrm>
          <a:prstGeom prst="rect">
            <a:avLst/>
          </a:prstGeom>
          <a:ln>
            <a:solidFill>
              <a:schemeClr val="tx1"/>
            </a:solidFill>
          </a:ln>
        </p:spPr>
      </p:pic>
      <p:sp>
        <p:nvSpPr>
          <p:cNvPr id="5" name="Rectangle 4"/>
          <p:cNvSpPr/>
          <p:nvPr/>
        </p:nvSpPr>
        <p:spPr>
          <a:xfrm>
            <a:off x="728472" y="4981124"/>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8" name="Title 1"/>
          <p:cNvSpPr>
            <a:spLocks noGrp="1"/>
          </p:cNvSpPr>
          <p:nvPr>
            <p:ph type="title"/>
          </p:nvPr>
        </p:nvSpPr>
        <p:spPr>
          <a:xfrm>
            <a:off x="457200" y="152400"/>
            <a:ext cx="8229600" cy="834509"/>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spTree>
    <p:extLst>
      <p:ext uri="{BB962C8B-B14F-4D97-AF65-F5344CB8AC3E}">
        <p14:creationId xmlns:p14="http://schemas.microsoft.com/office/powerpoint/2010/main" val="19214724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295400"/>
            <a:ext cx="7315200" cy="3581400"/>
          </a:xfrm>
        </p:spPr>
        <p:txBody>
          <a:bodyPr/>
          <a:lstStyle/>
          <a:p>
            <a:r>
              <a:rPr lang="en-US" dirty="0" smtClean="0"/>
              <a:t>Proper use</a:t>
            </a:r>
          </a:p>
          <a:p>
            <a:pPr lvl="1"/>
            <a:r>
              <a:rPr lang="en-US" sz="2400" dirty="0" smtClean="0"/>
              <a:t>Make sure you are a properly trained scaffold user.</a:t>
            </a:r>
          </a:p>
          <a:p>
            <a:pPr lvl="1"/>
            <a:r>
              <a:rPr lang="en-US" sz="2400" dirty="0"/>
              <a:t>Use scaffolds according to the manufacturer</a:t>
            </a:r>
            <a:r>
              <a:rPr lang="en-US" sz="2400" dirty="0" smtClean="0"/>
              <a:t>.</a:t>
            </a:r>
          </a:p>
          <a:p>
            <a:pPr lvl="1"/>
            <a:r>
              <a:rPr lang="en-US" sz="2400" dirty="0" smtClean="0"/>
              <a:t>Follow your company’s scaffold safety policy.</a:t>
            </a:r>
          </a:p>
          <a:p>
            <a:pPr lvl="1"/>
            <a:r>
              <a:rPr lang="en-US" sz="2400" dirty="0" smtClean="0"/>
              <a:t>Report scaffold-related safety issues to your employer.</a:t>
            </a:r>
          </a:p>
        </p:txBody>
      </p:sp>
      <p:sp>
        <p:nvSpPr>
          <p:cNvPr id="5" name="Title 1"/>
          <p:cNvSpPr>
            <a:spLocks noGrp="1"/>
          </p:cNvSpPr>
          <p:nvPr>
            <p:ph type="title"/>
          </p:nvPr>
        </p:nvSpPr>
        <p:spPr>
          <a:xfrm>
            <a:off x="457200" y="152400"/>
            <a:ext cx="8229600" cy="834509"/>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spTree>
    <p:extLst>
      <p:ext uri="{BB962C8B-B14F-4D97-AF65-F5344CB8AC3E}">
        <p14:creationId xmlns:p14="http://schemas.microsoft.com/office/powerpoint/2010/main" val="26290760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1"/>
            <a:r>
              <a:rPr lang="en-US" sz="2400" dirty="0"/>
              <a:t>Never climb the </a:t>
            </a:r>
            <a:r>
              <a:rPr lang="en-US" sz="2400" dirty="0" smtClean="0"/>
              <a:t>bracing.</a:t>
            </a:r>
          </a:p>
          <a:p>
            <a:pPr lvl="1"/>
            <a:r>
              <a:rPr lang="en-US" sz="2400" dirty="0" smtClean="0"/>
              <a:t>Never climb the frame unless designed to be a ladder.</a:t>
            </a:r>
            <a:endParaRPr lang="en-US" sz="2400" dirty="0"/>
          </a:p>
          <a:p>
            <a:pPr lvl="1"/>
            <a:r>
              <a:rPr lang="en-US" sz="2400" dirty="0"/>
              <a:t>Don’t carry tools or materials while </a:t>
            </a:r>
            <a:r>
              <a:rPr lang="en-US" sz="2400" dirty="0" smtClean="0"/>
              <a:t>climbing. </a:t>
            </a:r>
            <a:endParaRPr lang="en-US" sz="2400" dirty="0"/>
          </a:p>
          <a:p>
            <a:pPr lvl="1"/>
            <a:r>
              <a:rPr lang="en-US" sz="2400" dirty="0"/>
              <a:t>Never use a </a:t>
            </a:r>
            <a:r>
              <a:rPr lang="en-US" sz="2400" dirty="0" smtClean="0"/>
              <a:t>ladder </a:t>
            </a:r>
            <a:r>
              <a:rPr lang="en-US" sz="2400" dirty="0"/>
              <a:t>or other device to increase your reach from platform</a:t>
            </a:r>
            <a:r>
              <a:rPr lang="en-US" sz="2400" dirty="0" smtClean="0"/>
              <a:t>.</a:t>
            </a:r>
          </a:p>
        </p:txBody>
      </p:sp>
      <p:sp>
        <p:nvSpPr>
          <p:cNvPr id="5" name="Title 1"/>
          <p:cNvSpPr>
            <a:spLocks noGrp="1"/>
          </p:cNvSpPr>
          <p:nvPr>
            <p:ph type="title"/>
          </p:nvPr>
        </p:nvSpPr>
        <p:spPr>
          <a:xfrm>
            <a:off x="457200" y="152400"/>
            <a:ext cx="8229600" cy="834509"/>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spTree>
    <p:extLst>
      <p:ext uri="{BB962C8B-B14F-4D97-AF65-F5344CB8AC3E}">
        <p14:creationId xmlns:p14="http://schemas.microsoft.com/office/powerpoint/2010/main" val="38706869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title="scaffold by powerlines"/>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729932" y="1376332"/>
            <a:ext cx="3581400" cy="3765920"/>
          </a:xfrm>
          <a:prstGeom prst="rect">
            <a:avLst/>
          </a:prstGeom>
        </p:spPr>
      </p:pic>
      <p:sp>
        <p:nvSpPr>
          <p:cNvPr id="4" name="Content Placeholder 3"/>
          <p:cNvSpPr>
            <a:spLocks noGrp="1"/>
          </p:cNvSpPr>
          <p:nvPr>
            <p:ph sz="half" idx="2"/>
          </p:nvPr>
        </p:nvSpPr>
        <p:spPr>
          <a:xfrm>
            <a:off x="4114800" y="1295400"/>
            <a:ext cx="4572000" cy="4572000"/>
          </a:xfrm>
        </p:spPr>
        <p:txBody>
          <a:bodyPr/>
          <a:lstStyle/>
          <a:p>
            <a:pPr lvl="1"/>
            <a:r>
              <a:rPr lang="en-US" dirty="0" smtClean="0"/>
              <a:t>Make sure the scaffold system, your tools, and the materials your are working with stay at least 10 feet away from powerlines.</a:t>
            </a:r>
          </a:p>
          <a:p>
            <a:pPr lvl="1"/>
            <a:r>
              <a:rPr lang="en-US" dirty="0" smtClean="0"/>
              <a:t>3 feet from insulated lines.</a:t>
            </a:r>
            <a:endParaRPr lang="en-US" dirty="0"/>
          </a:p>
        </p:txBody>
      </p:sp>
      <p:sp>
        <p:nvSpPr>
          <p:cNvPr id="6" name="Rectangle 5"/>
          <p:cNvSpPr/>
          <p:nvPr/>
        </p:nvSpPr>
        <p:spPr>
          <a:xfrm>
            <a:off x="729932" y="5142252"/>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7" name="Title 1"/>
          <p:cNvSpPr>
            <a:spLocks noGrp="1"/>
          </p:cNvSpPr>
          <p:nvPr>
            <p:ph type="title"/>
          </p:nvPr>
        </p:nvSpPr>
        <p:spPr>
          <a:xfrm>
            <a:off x="457200" y="152400"/>
            <a:ext cx="8229600" cy="834509"/>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spTree>
    <p:extLst>
      <p:ext uri="{BB962C8B-B14F-4D97-AF65-F5344CB8AC3E}">
        <p14:creationId xmlns:p14="http://schemas.microsoft.com/office/powerpoint/2010/main" val="37554151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title="scaffold"/>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l="5697" r="5049"/>
          <a:stretch/>
        </p:blipFill>
        <p:spPr>
          <a:xfrm>
            <a:off x="609600" y="1447801"/>
            <a:ext cx="3733801" cy="3730158"/>
          </a:xfrm>
          <a:prstGeom prst="rect">
            <a:avLst/>
          </a:prstGeom>
          <a:ln>
            <a:solidFill>
              <a:schemeClr val="tx1"/>
            </a:solidFill>
          </a:ln>
        </p:spPr>
      </p:pic>
      <p:sp>
        <p:nvSpPr>
          <p:cNvPr id="4" name="Content Placeholder 3"/>
          <p:cNvSpPr>
            <a:spLocks noGrp="1"/>
          </p:cNvSpPr>
          <p:nvPr>
            <p:ph sz="half" idx="2"/>
          </p:nvPr>
        </p:nvSpPr>
        <p:spPr>
          <a:xfrm>
            <a:off x="4572000" y="1295400"/>
            <a:ext cx="4114800" cy="4572000"/>
          </a:xfrm>
        </p:spPr>
        <p:txBody>
          <a:bodyPr/>
          <a:lstStyle/>
          <a:p>
            <a:r>
              <a:rPr lang="en-US" dirty="0" smtClean="0"/>
              <a:t>Mobile scaffolds -  additional concerns:</a:t>
            </a:r>
          </a:p>
          <a:p>
            <a:pPr lvl="1"/>
            <a:r>
              <a:rPr lang="en-US" dirty="0" smtClean="0"/>
              <a:t>All casters must be locked when occupied.</a:t>
            </a:r>
          </a:p>
          <a:p>
            <a:pPr lvl="1"/>
            <a:r>
              <a:rPr lang="en-US" dirty="0" smtClean="0"/>
              <a:t>They can not be moved while occupied.</a:t>
            </a:r>
          </a:p>
          <a:p>
            <a:pPr lvl="1"/>
            <a:r>
              <a:rPr lang="en-US" dirty="0" smtClean="0"/>
              <a:t>All casters must have retainer pins.</a:t>
            </a:r>
          </a:p>
        </p:txBody>
      </p:sp>
      <p:sp>
        <p:nvSpPr>
          <p:cNvPr id="6" name="Rectangle 5"/>
          <p:cNvSpPr/>
          <p:nvPr/>
        </p:nvSpPr>
        <p:spPr>
          <a:xfrm>
            <a:off x="584200" y="5177959"/>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title="scaffold wheel"/>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8200" y="3741822"/>
            <a:ext cx="1800940" cy="1210134"/>
          </a:xfrm>
          <a:prstGeom prst="rect">
            <a:avLst/>
          </a:prstGeom>
        </p:spPr>
      </p:pic>
      <p:sp>
        <p:nvSpPr>
          <p:cNvPr id="8" name="Title 1"/>
          <p:cNvSpPr>
            <a:spLocks noGrp="1"/>
          </p:cNvSpPr>
          <p:nvPr>
            <p:ph type="title"/>
          </p:nvPr>
        </p:nvSpPr>
        <p:spPr>
          <a:xfrm>
            <a:off x="457200" y="152400"/>
            <a:ext cx="8229600" cy="834509"/>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spTree>
    <p:extLst>
      <p:ext uri="{BB962C8B-B14F-4D97-AF65-F5344CB8AC3E}">
        <p14:creationId xmlns:p14="http://schemas.microsoft.com/office/powerpoint/2010/main" val="37945487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267200" y="1568033"/>
            <a:ext cx="4572000" cy="3537367"/>
          </a:xfrm>
        </p:spPr>
        <p:txBody>
          <a:bodyPr/>
          <a:lstStyle/>
          <a:p>
            <a:pPr lvl="1"/>
            <a:r>
              <a:rPr lang="en-US" dirty="0" smtClean="0"/>
              <a:t>The height of the platform must never exceed 4 times the minimum base dimension.</a:t>
            </a:r>
          </a:p>
          <a:p>
            <a:pPr lvl="1"/>
            <a:r>
              <a:rPr lang="en-US" dirty="0" smtClean="0"/>
              <a:t>Outriggers may be necessary to increase the minimum base dimension.</a:t>
            </a:r>
          </a:p>
        </p:txBody>
      </p:sp>
      <p:pic>
        <p:nvPicPr>
          <p:cNvPr id="7" name="Content Placeholder 6" title="scaffold with outriggers"/>
          <p:cNvPicPr>
            <a:picLocks noGrp="1" noChangeAspect="1"/>
          </p:cNvPicPr>
          <p:nvPr>
            <p:ph sz="half" idx="1"/>
          </p:nvPr>
        </p:nvPicPr>
        <p:blipFill>
          <a:blip r:embed="rId3"/>
          <a:stretch>
            <a:fillRect/>
          </a:stretch>
        </p:blipFill>
        <p:spPr>
          <a:xfrm>
            <a:off x="762000" y="1568033"/>
            <a:ext cx="3676651" cy="2885473"/>
          </a:xfrm>
          <a:prstGeom prst="rect">
            <a:avLst/>
          </a:prstGeom>
          <a:ln>
            <a:solidFill>
              <a:schemeClr val="tx1"/>
            </a:solidFill>
          </a:ln>
        </p:spPr>
      </p:pic>
      <p:sp>
        <p:nvSpPr>
          <p:cNvPr id="9" name="Rectangle 8"/>
          <p:cNvSpPr/>
          <p:nvPr/>
        </p:nvSpPr>
        <p:spPr>
          <a:xfrm>
            <a:off x="609600" y="4453506"/>
            <a:ext cx="1584088"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Wernerco</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 shares page</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8" name="Title 1"/>
          <p:cNvSpPr>
            <a:spLocks noGrp="1"/>
          </p:cNvSpPr>
          <p:nvPr>
            <p:ph type="title"/>
          </p:nvPr>
        </p:nvSpPr>
        <p:spPr>
          <a:xfrm>
            <a:off x="457200" y="152400"/>
            <a:ext cx="8229600" cy="834509"/>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spTree>
    <p:extLst>
      <p:ext uri="{BB962C8B-B14F-4D97-AF65-F5344CB8AC3E}">
        <p14:creationId xmlns:p14="http://schemas.microsoft.com/office/powerpoint/2010/main" val="42927280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 y="228600"/>
            <a:ext cx="8229600" cy="685800"/>
          </a:xfrm>
        </p:spPr>
        <p:txBody>
          <a:bodyPr/>
          <a:lstStyle/>
          <a:p>
            <a:r>
              <a:rPr lang="en-US" dirty="0" smtClean="0"/>
              <a:t>Hazards and Controls</a:t>
            </a:r>
            <a:endParaRPr lang="en-US" dirty="0"/>
          </a:p>
        </p:txBody>
      </p:sp>
      <p:sp>
        <p:nvSpPr>
          <p:cNvPr id="4" name="Content Placeholder 3"/>
          <p:cNvSpPr>
            <a:spLocks noGrp="1"/>
          </p:cNvSpPr>
          <p:nvPr>
            <p:ph sz="half" idx="2"/>
          </p:nvPr>
        </p:nvSpPr>
        <p:spPr>
          <a:xfrm>
            <a:off x="3733800" y="1143000"/>
            <a:ext cx="4937760" cy="4583294"/>
          </a:xfrm>
        </p:spPr>
        <p:txBody>
          <a:bodyPr/>
          <a:lstStyle/>
          <a:p>
            <a:pPr marL="0" indent="0">
              <a:buNone/>
            </a:pPr>
            <a:r>
              <a:rPr lang="en-US" dirty="0" smtClean="0"/>
              <a:t>Controlling fall hazards – scissor lifts:</a:t>
            </a:r>
          </a:p>
          <a:p>
            <a:r>
              <a:rPr lang="en-US" dirty="0" smtClean="0"/>
              <a:t>OSHA’s </a:t>
            </a:r>
            <a:r>
              <a:rPr lang="en-US" dirty="0"/>
              <a:t>investigations found that most injuries and fatalities involving scissor lifts were the result of employers not </a:t>
            </a:r>
            <a:r>
              <a:rPr lang="en-US" dirty="0" smtClean="0"/>
              <a:t>addressing: </a:t>
            </a:r>
          </a:p>
          <a:p>
            <a:pPr lvl="1"/>
            <a:r>
              <a:rPr lang="en-US" dirty="0" smtClean="0"/>
              <a:t>Fall Protection</a:t>
            </a:r>
          </a:p>
          <a:p>
            <a:pPr lvl="1"/>
            <a:r>
              <a:rPr lang="en-US" dirty="0" smtClean="0"/>
              <a:t>Stabilization</a:t>
            </a:r>
          </a:p>
          <a:p>
            <a:pPr lvl="1"/>
            <a:r>
              <a:rPr lang="en-US" dirty="0" smtClean="0"/>
              <a:t>Positioning</a:t>
            </a:r>
            <a:endParaRPr lang="en-US" dirty="0"/>
          </a:p>
        </p:txBody>
      </p:sp>
      <p:pic>
        <p:nvPicPr>
          <p:cNvPr id="7" name="Content Placeholder 6" title="scissor lift"/>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762000" y="1303181"/>
            <a:ext cx="2784886" cy="4194691"/>
          </a:xfrm>
          <a:prstGeom prst="rect">
            <a:avLst/>
          </a:prstGeom>
          <a:ln>
            <a:solidFill>
              <a:schemeClr val="tx1"/>
            </a:solidFill>
          </a:ln>
        </p:spPr>
      </p:pic>
      <p:sp>
        <p:nvSpPr>
          <p:cNvPr id="5" name="Rectangle 4"/>
          <p:cNvSpPr/>
          <p:nvPr/>
        </p:nvSpPr>
        <p:spPr>
          <a:xfrm>
            <a:off x="685800" y="5510850"/>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369465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886200" y="1143000"/>
            <a:ext cx="4800600" cy="4479009"/>
          </a:xfrm>
        </p:spPr>
        <p:txBody>
          <a:bodyPr/>
          <a:lstStyle/>
          <a:p>
            <a:r>
              <a:rPr lang="en-US" dirty="0" smtClean="0"/>
              <a:t>Fall protection</a:t>
            </a:r>
          </a:p>
          <a:p>
            <a:pPr lvl="1"/>
            <a:r>
              <a:rPr lang="en-US" dirty="0" smtClean="0"/>
              <a:t>Check </a:t>
            </a:r>
            <a:r>
              <a:rPr lang="en-US" dirty="0"/>
              <a:t>to see that a guardrail system is in </a:t>
            </a:r>
            <a:r>
              <a:rPr lang="en-US" dirty="0" smtClean="0"/>
              <a:t>place before </a:t>
            </a:r>
            <a:r>
              <a:rPr lang="en-US" dirty="0"/>
              <a:t>working on the scissor lift</a:t>
            </a:r>
            <a:r>
              <a:rPr lang="en-US" dirty="0" smtClean="0"/>
              <a:t>.</a:t>
            </a:r>
            <a:endParaRPr lang="en-US" dirty="0"/>
          </a:p>
          <a:p>
            <a:pPr lvl="1"/>
            <a:r>
              <a:rPr lang="en-US" dirty="0"/>
              <a:t>Only stand on the work platform; never stand </a:t>
            </a:r>
            <a:r>
              <a:rPr lang="en-US" dirty="0" smtClean="0"/>
              <a:t>on the guardrails.</a:t>
            </a:r>
            <a:endParaRPr lang="en-US" dirty="0"/>
          </a:p>
          <a:p>
            <a:pPr lvl="1"/>
            <a:r>
              <a:rPr lang="en-US" dirty="0"/>
              <a:t>Keep work within easy reach to avoid leaning </a:t>
            </a:r>
            <a:r>
              <a:rPr lang="en-US" dirty="0" smtClean="0"/>
              <a:t>away from </a:t>
            </a:r>
            <a:r>
              <a:rPr lang="en-US" dirty="0"/>
              <a:t>the scissor lift.</a:t>
            </a:r>
          </a:p>
        </p:txBody>
      </p:sp>
      <p:sp>
        <p:nvSpPr>
          <p:cNvPr id="6" name="TextBox 5"/>
          <p:cNvSpPr txBox="1"/>
          <p:nvPr/>
        </p:nvSpPr>
        <p:spPr>
          <a:xfrm>
            <a:off x="801339" y="5637367"/>
            <a:ext cx="7532318" cy="369332"/>
          </a:xfrm>
          <a:prstGeom prst="rect">
            <a:avLst/>
          </a:prstGeom>
          <a:noFill/>
        </p:spPr>
        <p:txBody>
          <a:bodyPr wrap="none" rtlCol="0">
            <a:spAutoFit/>
          </a:bodyPr>
          <a:lstStyle/>
          <a:p>
            <a:r>
              <a:rPr lang="en-US" b="1" dirty="0" smtClean="0">
                <a:solidFill>
                  <a:srgbClr val="FF0000"/>
                </a:solidFill>
              </a:rPr>
              <a:t>Note: Some manufacturers require a PFAS in addition to the unit’s guardrails.</a:t>
            </a:r>
            <a:endParaRPr lang="en-US" b="1" dirty="0">
              <a:solidFill>
                <a:srgbClr val="FF0000"/>
              </a:solidFill>
            </a:endParaRPr>
          </a:p>
        </p:txBody>
      </p:sp>
      <p:sp>
        <p:nvSpPr>
          <p:cNvPr id="7" name="Rectangle 6"/>
          <p:cNvSpPr/>
          <p:nvPr/>
        </p:nvSpPr>
        <p:spPr>
          <a:xfrm>
            <a:off x="700978" y="4267199"/>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8" name="Title 1"/>
          <p:cNvSpPr>
            <a:spLocks noGrp="1"/>
          </p:cNvSpPr>
          <p:nvPr>
            <p:ph type="title"/>
          </p:nvPr>
        </p:nvSpPr>
        <p:spPr>
          <a:xfrm>
            <a:off x="457200" y="152400"/>
            <a:ext cx="8229600" cy="834509"/>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pic>
        <p:nvPicPr>
          <p:cNvPr id="10" name="Content Placeholder 9" title="man in scissor lift"/>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l="4800" t="1193" r="2230" b="3382"/>
          <a:stretch/>
        </p:blipFill>
        <p:spPr>
          <a:xfrm>
            <a:off x="801339" y="1371599"/>
            <a:ext cx="2971800" cy="2895600"/>
          </a:xfrm>
          <a:prstGeom prst="rect">
            <a:avLst/>
          </a:prstGeom>
          <a:ln>
            <a:solidFill>
              <a:schemeClr val="tx1"/>
            </a:solidFill>
          </a:ln>
        </p:spPr>
      </p:pic>
    </p:spTree>
    <p:extLst>
      <p:ext uri="{BB962C8B-B14F-4D97-AF65-F5344CB8AC3E}">
        <p14:creationId xmlns:p14="http://schemas.microsoft.com/office/powerpoint/2010/main" val="31675860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Hazards and Controls</a:t>
            </a:r>
            <a:endParaRPr lang="en-US" dirty="0"/>
          </a:p>
        </p:txBody>
      </p:sp>
      <p:sp>
        <p:nvSpPr>
          <p:cNvPr id="10" name="Content Placeholder 9"/>
          <p:cNvSpPr>
            <a:spLocks noGrp="1"/>
          </p:cNvSpPr>
          <p:nvPr>
            <p:ph sz="half" idx="1"/>
          </p:nvPr>
        </p:nvSpPr>
        <p:spPr>
          <a:xfrm>
            <a:off x="649442" y="1110619"/>
            <a:ext cx="7845116" cy="698957"/>
          </a:xfrm>
        </p:spPr>
        <p:txBody>
          <a:bodyPr/>
          <a:lstStyle/>
          <a:p>
            <a:r>
              <a:rPr lang="en-US" dirty="0" smtClean="0"/>
              <a:t>Stabilization and positioning</a:t>
            </a:r>
            <a:endParaRPr lang="en-US" dirty="0"/>
          </a:p>
        </p:txBody>
      </p:sp>
      <p:pic>
        <p:nvPicPr>
          <p:cNvPr id="12" name="Content Placeholder 11" title="lift injuries"/>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571500" y="1809576"/>
            <a:ext cx="8077200" cy="4047463"/>
          </a:xfrm>
          <a:prstGeom prst="rect">
            <a:avLst/>
          </a:prstGeom>
        </p:spPr>
      </p:pic>
      <p:sp>
        <p:nvSpPr>
          <p:cNvPr id="8" name="Rectangle 7"/>
          <p:cNvSpPr/>
          <p:nvPr/>
        </p:nvSpPr>
        <p:spPr>
          <a:xfrm>
            <a:off x="4197968" y="5943600"/>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868681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685800" y="1308100"/>
            <a:ext cx="7772400" cy="4495801"/>
          </a:xfrm>
        </p:spPr>
        <p:txBody>
          <a:bodyPr/>
          <a:lstStyle/>
          <a:p>
            <a:pPr marL="0" indent="0">
              <a:buNone/>
            </a:pPr>
            <a:r>
              <a:rPr lang="en-US" dirty="0" smtClean="0"/>
              <a:t>Lesson objectives:</a:t>
            </a:r>
          </a:p>
          <a:p>
            <a:pPr marL="571500" indent="-514350">
              <a:buFont typeface="+mj-lt"/>
              <a:buAutoNum type="arabicPeriod"/>
            </a:pPr>
            <a:r>
              <a:rPr lang="en-US" sz="2800" dirty="0" smtClean="0"/>
              <a:t>Identify hazards in</a:t>
            </a:r>
            <a:r>
              <a:rPr lang="en-US" sz="2800" dirty="0"/>
              <a:t> </a:t>
            </a:r>
            <a:r>
              <a:rPr lang="en-US" sz="2800" dirty="0" smtClean="0"/>
              <a:t>the workplace associated with walking and working surfaces.</a:t>
            </a:r>
          </a:p>
          <a:p>
            <a:pPr marL="571500" indent="-514350">
              <a:buFont typeface="+mj-lt"/>
              <a:buAutoNum type="arabicPeriod"/>
            </a:pPr>
            <a:r>
              <a:rPr lang="en-US" sz="2800" dirty="0" smtClean="0"/>
              <a:t>Identify best practices for eliminating or controlling hazards associated with walking and working surfaces in the workplace.</a:t>
            </a:r>
          </a:p>
          <a:p>
            <a:pPr marL="571500" indent="-514350">
              <a:buFont typeface="+mj-lt"/>
              <a:buAutoNum type="arabicPeriod"/>
            </a:pPr>
            <a:r>
              <a:rPr lang="en-US" sz="2800" dirty="0"/>
              <a:t>Recognize employer requirements to protect workers from walking and working surface hazards.</a:t>
            </a:r>
          </a:p>
        </p:txBody>
      </p:sp>
    </p:spTree>
    <p:extLst>
      <p:ext uri="{BB962C8B-B14F-4D97-AF65-F5344CB8AC3E}">
        <p14:creationId xmlns:p14="http://schemas.microsoft.com/office/powerpoint/2010/main" val="1283478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7256" y="381000"/>
            <a:ext cx="6657544" cy="685800"/>
          </a:xfrm>
        </p:spPr>
        <p:txBody>
          <a:bodyPr/>
          <a:lstStyle/>
          <a:p>
            <a:r>
              <a:rPr lang="en-US" dirty="0" smtClean="0"/>
              <a:t>Hazards and Controls</a:t>
            </a:r>
            <a:endParaRPr lang="en-US" dirty="0"/>
          </a:p>
        </p:txBody>
      </p:sp>
      <p:sp>
        <p:nvSpPr>
          <p:cNvPr id="4" name="Content Placeholder 3"/>
          <p:cNvSpPr>
            <a:spLocks noGrp="1"/>
          </p:cNvSpPr>
          <p:nvPr>
            <p:ph sz="half" idx="2"/>
          </p:nvPr>
        </p:nvSpPr>
        <p:spPr>
          <a:xfrm>
            <a:off x="4596028" y="1447800"/>
            <a:ext cx="4038600" cy="4114801"/>
          </a:xfrm>
        </p:spPr>
        <p:txBody>
          <a:bodyPr/>
          <a:lstStyle/>
          <a:p>
            <a:pPr marL="0" indent="0">
              <a:buNone/>
            </a:pPr>
            <a:r>
              <a:rPr lang="en-US" dirty="0" smtClean="0"/>
              <a:t>Controlling fall hazards – stairs:</a:t>
            </a:r>
          </a:p>
          <a:p>
            <a:r>
              <a:rPr lang="en-US" dirty="0" smtClean="0"/>
              <a:t>Often stair-related  hazards can be overlooked.</a:t>
            </a:r>
          </a:p>
          <a:p>
            <a:r>
              <a:rPr lang="en-US" dirty="0" smtClean="0"/>
              <a:t>Stair safety comes down to proper</a:t>
            </a:r>
          </a:p>
          <a:p>
            <a:pPr lvl="1"/>
            <a:r>
              <a:rPr lang="en-US" dirty="0" smtClean="0"/>
              <a:t>Design &amp; Construction</a:t>
            </a:r>
          </a:p>
          <a:p>
            <a:pPr lvl="1"/>
            <a:r>
              <a:rPr lang="en-US" dirty="0" smtClean="0"/>
              <a:t>Condition</a:t>
            </a:r>
          </a:p>
          <a:p>
            <a:pPr lvl="1"/>
            <a:r>
              <a:rPr lang="en-US" dirty="0" smtClean="0"/>
              <a:t>Use</a:t>
            </a:r>
          </a:p>
        </p:txBody>
      </p:sp>
      <p:pic>
        <p:nvPicPr>
          <p:cNvPr id="9" name="Content Placeholder 8" title="stairwell"/>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381000" y="1676400"/>
            <a:ext cx="4038600" cy="3028949"/>
          </a:xfrm>
          <a:prstGeom prst="rect">
            <a:avLst/>
          </a:prstGeom>
          <a:ln>
            <a:solidFill>
              <a:schemeClr val="tx1"/>
            </a:solidFill>
          </a:ln>
        </p:spPr>
      </p:pic>
      <p:sp>
        <p:nvSpPr>
          <p:cNvPr id="10" name="Rectangle 9"/>
          <p:cNvSpPr/>
          <p:nvPr/>
        </p:nvSpPr>
        <p:spPr>
          <a:xfrm>
            <a:off x="377414" y="4734036"/>
            <a:ext cx="1585690" cy="215444"/>
          </a:xfrm>
          <a:prstGeom prst="rect">
            <a:avLst/>
          </a:prstGeom>
        </p:spPr>
        <p:txBody>
          <a:bodyPr wrap="none">
            <a:spAutoFit/>
          </a:bodyPr>
          <a:lstStyle/>
          <a:p>
            <a:pPr lvl="0"/>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WVU Susan Harwood</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791345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28852"/>
          </a:xfrm>
        </p:spPr>
        <p:txBody>
          <a:bodyPr/>
          <a:lstStyle/>
          <a:p>
            <a:r>
              <a:rPr lang="en-US" dirty="0" smtClean="0"/>
              <a:t>Hazards and Controls</a:t>
            </a:r>
            <a:endParaRPr lang="en-US" dirty="0"/>
          </a:p>
        </p:txBody>
      </p:sp>
      <p:pic>
        <p:nvPicPr>
          <p:cNvPr id="5" name="Content Placeholder 4" title="stairs"/>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5638800" y="3429000"/>
            <a:ext cx="2530375" cy="2530375"/>
          </a:xfrm>
          <a:prstGeom prst="rect">
            <a:avLst/>
          </a:prstGeom>
          <a:ln>
            <a:solidFill>
              <a:schemeClr val="tx1"/>
            </a:solidFill>
          </a:ln>
        </p:spPr>
      </p:pic>
      <p:sp>
        <p:nvSpPr>
          <p:cNvPr id="4" name="Content Placeholder 3"/>
          <p:cNvSpPr>
            <a:spLocks noGrp="1"/>
          </p:cNvSpPr>
          <p:nvPr>
            <p:ph sz="half" idx="2"/>
          </p:nvPr>
        </p:nvSpPr>
        <p:spPr>
          <a:xfrm>
            <a:off x="609600" y="1127639"/>
            <a:ext cx="8185355" cy="3368161"/>
          </a:xfrm>
        </p:spPr>
        <p:txBody>
          <a:bodyPr/>
          <a:lstStyle/>
          <a:p>
            <a:r>
              <a:rPr lang="en-US" dirty="0" smtClean="0"/>
              <a:t>Proper design/construction</a:t>
            </a:r>
          </a:p>
          <a:p>
            <a:pPr lvl="1"/>
            <a:r>
              <a:rPr lang="en-US" dirty="0" smtClean="0"/>
              <a:t>Fixed industrial stairs must be:</a:t>
            </a:r>
          </a:p>
          <a:p>
            <a:pPr lvl="2"/>
            <a:r>
              <a:rPr lang="en-US" dirty="0" smtClean="0"/>
              <a:t>strong enough to handle a minimum 1,000 lb. live load;</a:t>
            </a:r>
          </a:p>
          <a:p>
            <a:pPr lvl="2"/>
            <a:r>
              <a:rPr lang="en-US" dirty="0" smtClean="0"/>
              <a:t>at least 22 inches wide;</a:t>
            </a:r>
          </a:p>
          <a:p>
            <a:pPr lvl="2"/>
            <a:r>
              <a:rPr lang="en-US" dirty="0" smtClean="0"/>
              <a:t>installed at angles between 30-50 degrees; and</a:t>
            </a:r>
          </a:p>
          <a:p>
            <a:pPr lvl="2"/>
            <a:r>
              <a:rPr lang="en-US" dirty="0" smtClean="0"/>
              <a:t>no more than ¼ inch variation.</a:t>
            </a:r>
          </a:p>
        </p:txBody>
      </p:sp>
      <p:sp>
        <p:nvSpPr>
          <p:cNvPr id="6" name="Rectangle 5"/>
          <p:cNvSpPr/>
          <p:nvPr/>
        </p:nvSpPr>
        <p:spPr>
          <a:xfrm>
            <a:off x="6705600" y="5922092"/>
            <a:ext cx="1585690" cy="215444"/>
          </a:xfrm>
          <a:prstGeom prst="rect">
            <a:avLst/>
          </a:prstGeom>
        </p:spPr>
        <p:txBody>
          <a:bodyPr wrap="none">
            <a:spAutoFit/>
          </a:bodyPr>
          <a:lstStyle/>
          <a:p>
            <a:pPr lvl="0"/>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WVU Susan Harwood</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title="stair chart"/>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3000" y="3660761"/>
            <a:ext cx="2514600" cy="2261331"/>
          </a:xfrm>
          <a:prstGeom prst="rect">
            <a:avLst/>
          </a:prstGeom>
          <a:ln>
            <a:solidFill>
              <a:schemeClr val="tx1"/>
            </a:solidFill>
          </a:ln>
        </p:spPr>
      </p:pic>
      <p:sp>
        <p:nvSpPr>
          <p:cNvPr id="8" name="Rectangle 7"/>
          <p:cNvSpPr/>
          <p:nvPr/>
        </p:nvSpPr>
        <p:spPr>
          <a:xfrm>
            <a:off x="1128712" y="5922092"/>
            <a:ext cx="824265" cy="215444"/>
          </a:xfrm>
          <a:prstGeom prst="rect">
            <a:avLst/>
          </a:prstGeom>
        </p:spPr>
        <p:txBody>
          <a:bodyPr wrap="none">
            <a:spAutoFit/>
          </a:bodyPr>
          <a:lstStyle/>
          <a:p>
            <a:pPr lvl="0"/>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605845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Hazards and Controls</a:t>
            </a:r>
            <a:endParaRPr lang="en-US" dirty="0"/>
          </a:p>
        </p:txBody>
      </p:sp>
      <p:pic>
        <p:nvPicPr>
          <p:cNvPr id="5" name="Content Placeholder 4" title="enclosed stairwell"/>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609600" y="1885186"/>
            <a:ext cx="3639627" cy="2792210"/>
          </a:xfrm>
          <a:prstGeom prst="rect">
            <a:avLst/>
          </a:prstGeom>
          <a:ln>
            <a:solidFill>
              <a:schemeClr val="tx1"/>
            </a:solidFill>
          </a:ln>
        </p:spPr>
      </p:pic>
      <p:sp>
        <p:nvSpPr>
          <p:cNvPr id="4" name="Content Placeholder 3"/>
          <p:cNvSpPr>
            <a:spLocks noGrp="1"/>
          </p:cNvSpPr>
          <p:nvPr>
            <p:ph sz="half" idx="2"/>
          </p:nvPr>
        </p:nvSpPr>
        <p:spPr>
          <a:xfrm>
            <a:off x="4554070" y="1600200"/>
            <a:ext cx="4285129" cy="4572000"/>
          </a:xfrm>
        </p:spPr>
        <p:txBody>
          <a:bodyPr/>
          <a:lstStyle/>
          <a:p>
            <a:pPr lvl="1"/>
            <a:r>
              <a:rPr lang="en-US" dirty="0" smtClean="0"/>
              <a:t>Handrails are required when there is 4 or more risers.</a:t>
            </a:r>
          </a:p>
          <a:p>
            <a:pPr lvl="1"/>
            <a:r>
              <a:rPr lang="en-US" dirty="0" smtClean="0"/>
              <a:t>Mainly to be used on the right side as you descend. </a:t>
            </a:r>
          </a:p>
          <a:p>
            <a:pPr lvl="1"/>
            <a:r>
              <a:rPr lang="en-US" dirty="0" smtClean="0"/>
              <a:t>Allows you to maintain three points of contact.</a:t>
            </a:r>
            <a:endParaRPr lang="en-US" dirty="0"/>
          </a:p>
        </p:txBody>
      </p:sp>
      <p:pic>
        <p:nvPicPr>
          <p:cNvPr id="6" name="Picture 5" title="Osha"/>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 y="4681878"/>
            <a:ext cx="902286" cy="237765"/>
          </a:xfrm>
          <a:prstGeom prst="rect">
            <a:avLst/>
          </a:prstGeom>
        </p:spPr>
      </p:pic>
    </p:spTree>
    <p:extLst>
      <p:ext uri="{BB962C8B-B14F-4D97-AF65-F5344CB8AC3E}">
        <p14:creationId xmlns:p14="http://schemas.microsoft.com/office/powerpoint/2010/main" val="3888709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Hazards and Controls</a:t>
            </a:r>
            <a:endParaRPr lang="en-US" dirty="0"/>
          </a:p>
        </p:txBody>
      </p:sp>
      <p:pic>
        <p:nvPicPr>
          <p:cNvPr id="5" name="Content Placeholder 4" title="stairwell"/>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685800" y="1859045"/>
            <a:ext cx="3639627" cy="2712955"/>
          </a:xfrm>
          <a:prstGeom prst="rect">
            <a:avLst/>
          </a:prstGeom>
        </p:spPr>
      </p:pic>
      <p:sp>
        <p:nvSpPr>
          <p:cNvPr id="4" name="Content Placeholder 3"/>
          <p:cNvSpPr>
            <a:spLocks noGrp="1"/>
          </p:cNvSpPr>
          <p:nvPr>
            <p:ph sz="half" idx="2"/>
          </p:nvPr>
        </p:nvSpPr>
        <p:spPr>
          <a:xfrm>
            <a:off x="4648200" y="1752599"/>
            <a:ext cx="4038600" cy="4267201"/>
          </a:xfrm>
        </p:spPr>
        <p:txBody>
          <a:bodyPr/>
          <a:lstStyle/>
          <a:p>
            <a:pPr lvl="1"/>
            <a:r>
              <a:rPr lang="en-US" dirty="0" smtClean="0"/>
              <a:t>Stair rails prevent </a:t>
            </a:r>
            <a:r>
              <a:rPr lang="en-US" dirty="0"/>
              <a:t>falls from open sides.</a:t>
            </a:r>
          </a:p>
          <a:p>
            <a:pPr lvl="1"/>
            <a:r>
              <a:rPr lang="en-US" dirty="0" smtClean="0"/>
              <a:t>Stair rail system must be present on the unprotected sides and edges (open stairs).</a:t>
            </a:r>
          </a:p>
          <a:p>
            <a:pPr lvl="1"/>
            <a:r>
              <a:rPr lang="en-US" dirty="0" smtClean="0"/>
              <a:t>Stair rails </a:t>
            </a:r>
            <a:r>
              <a:rPr lang="en-US" dirty="0"/>
              <a:t>are required when there is 4 or more risers</a:t>
            </a:r>
            <a:r>
              <a:rPr lang="en-US" dirty="0" smtClean="0"/>
              <a:t>.</a:t>
            </a:r>
          </a:p>
        </p:txBody>
      </p:sp>
      <p:pic>
        <p:nvPicPr>
          <p:cNvPr id="6" name="Picture 5" title="osha"/>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3776" y="4572000"/>
            <a:ext cx="902286" cy="237765"/>
          </a:xfrm>
          <a:prstGeom prst="rect">
            <a:avLst/>
          </a:prstGeom>
        </p:spPr>
      </p:pic>
    </p:spTree>
    <p:extLst>
      <p:ext uri="{BB962C8B-B14F-4D97-AF65-F5344CB8AC3E}">
        <p14:creationId xmlns:p14="http://schemas.microsoft.com/office/powerpoint/2010/main" val="14634867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343400" y="1293554"/>
            <a:ext cx="4191000" cy="4270892"/>
          </a:xfrm>
        </p:spPr>
        <p:txBody>
          <a:bodyPr/>
          <a:lstStyle/>
          <a:p>
            <a:r>
              <a:rPr lang="en-US" dirty="0" smtClean="0"/>
              <a:t>Condition</a:t>
            </a:r>
          </a:p>
          <a:p>
            <a:pPr lvl="1"/>
            <a:r>
              <a:rPr lang="en-US" dirty="0" smtClean="0"/>
              <a:t>Fixed industrial stairs must be maintained in good shape</a:t>
            </a:r>
          </a:p>
          <a:p>
            <a:pPr lvl="1"/>
            <a:r>
              <a:rPr lang="en-US" dirty="0" smtClean="0"/>
              <a:t>These stairs are uneven and unpredictable.</a:t>
            </a:r>
          </a:p>
          <a:p>
            <a:pPr lvl="1"/>
            <a:r>
              <a:rPr lang="en-US" dirty="0" smtClean="0"/>
              <a:t>Report stair-related defects</a:t>
            </a:r>
          </a:p>
          <a:p>
            <a:pPr lvl="1"/>
            <a:r>
              <a:rPr lang="en-US" dirty="0" smtClean="0"/>
              <a:t>What else is wrong?</a:t>
            </a:r>
          </a:p>
        </p:txBody>
      </p:sp>
      <p:pic>
        <p:nvPicPr>
          <p:cNvPr id="6" name="Content Placeholder 5" title="stairs in bad condition"/>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a:stretch/>
        </p:blipFill>
        <p:spPr>
          <a:xfrm>
            <a:off x="685800" y="1447799"/>
            <a:ext cx="3581400" cy="3657601"/>
          </a:xfrm>
          <a:prstGeom prst="rect">
            <a:avLst/>
          </a:prstGeom>
          <a:ln w="12700">
            <a:solidFill>
              <a:schemeClr val="tx1"/>
            </a:solidFill>
          </a:ln>
        </p:spPr>
      </p:pic>
      <p:pic>
        <p:nvPicPr>
          <p:cNvPr id="8" name="Picture 7" title="osha"/>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 y="5105400"/>
            <a:ext cx="902286" cy="259981"/>
          </a:xfrm>
          <a:prstGeom prst="rect">
            <a:avLst/>
          </a:prstGeom>
        </p:spPr>
      </p:pic>
      <p:pic>
        <p:nvPicPr>
          <p:cNvPr id="9" name="Picture 8" title="warning not saf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97275" y="4343400"/>
            <a:ext cx="666263" cy="666263"/>
          </a:xfrm>
          <a:prstGeom prst="rect">
            <a:avLst/>
          </a:prstGeom>
        </p:spPr>
      </p:pic>
      <p:sp>
        <p:nvSpPr>
          <p:cNvPr id="3" name="Title 2"/>
          <p:cNvSpPr>
            <a:spLocks noGrp="1"/>
          </p:cNvSpPr>
          <p:nvPr>
            <p:ph type="title"/>
          </p:nvPr>
        </p:nvSpPr>
        <p:spPr/>
        <p:txBody>
          <a:bodyPr/>
          <a:lstStyle/>
          <a:p>
            <a:r>
              <a:rPr lang="en-US" dirty="0" smtClean="0"/>
              <a:t>Hazards and Controls</a:t>
            </a:r>
            <a:endParaRPr lang="en-US" dirty="0"/>
          </a:p>
        </p:txBody>
      </p:sp>
    </p:spTree>
    <p:extLst>
      <p:ext uri="{BB962C8B-B14F-4D97-AF65-F5344CB8AC3E}">
        <p14:creationId xmlns:p14="http://schemas.microsoft.com/office/powerpoint/2010/main" val="8558869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Hazards and Controls</a:t>
            </a:r>
            <a:endParaRPr lang="en-US" dirty="0"/>
          </a:p>
        </p:txBody>
      </p:sp>
      <p:pic>
        <p:nvPicPr>
          <p:cNvPr id="5" name="Content Placeholder 4" title="stairwell"/>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tretch/>
        </p:blipFill>
        <p:spPr>
          <a:xfrm>
            <a:off x="475488" y="1600200"/>
            <a:ext cx="4038600" cy="3033491"/>
          </a:xfrm>
          <a:prstGeom prst="rect">
            <a:avLst/>
          </a:prstGeom>
          <a:ln>
            <a:solidFill>
              <a:schemeClr val="tx1"/>
            </a:solidFill>
          </a:ln>
        </p:spPr>
      </p:pic>
      <p:sp>
        <p:nvSpPr>
          <p:cNvPr id="4" name="Content Placeholder 3"/>
          <p:cNvSpPr>
            <a:spLocks noGrp="1"/>
          </p:cNvSpPr>
          <p:nvPr>
            <p:ph sz="half" idx="2"/>
          </p:nvPr>
        </p:nvSpPr>
        <p:spPr/>
        <p:txBody>
          <a:bodyPr/>
          <a:lstStyle/>
          <a:p>
            <a:r>
              <a:rPr lang="en-US" dirty="0" smtClean="0"/>
              <a:t>Proper use</a:t>
            </a:r>
            <a:endParaRPr lang="en-US" dirty="0"/>
          </a:p>
          <a:p>
            <a:pPr lvl="1"/>
            <a:r>
              <a:rPr lang="en-US" dirty="0" smtClean="0"/>
              <a:t>Maintain </a:t>
            </a:r>
            <a:r>
              <a:rPr lang="en-US" dirty="0"/>
              <a:t>at least three (3) points of </a:t>
            </a:r>
            <a:r>
              <a:rPr lang="en-US" dirty="0" smtClean="0"/>
              <a:t>contact.</a:t>
            </a:r>
            <a:endParaRPr lang="en-US" dirty="0"/>
          </a:p>
          <a:p>
            <a:pPr lvl="1"/>
            <a:r>
              <a:rPr lang="en-US" dirty="0" smtClean="0"/>
              <a:t>Do </a:t>
            </a:r>
            <a:r>
              <a:rPr lang="en-US" dirty="0"/>
              <a:t>not run </a:t>
            </a:r>
            <a:r>
              <a:rPr lang="en-US" dirty="0" smtClean="0"/>
              <a:t>up or down stairs.</a:t>
            </a:r>
            <a:endParaRPr lang="en-US" dirty="0"/>
          </a:p>
          <a:p>
            <a:pPr lvl="1"/>
            <a:r>
              <a:rPr lang="en-US" dirty="0" smtClean="0"/>
              <a:t>Do </a:t>
            </a:r>
            <a:r>
              <a:rPr lang="en-US" dirty="0"/>
              <a:t>not carry heavy objects, only light </a:t>
            </a:r>
            <a:r>
              <a:rPr lang="en-US" dirty="0" smtClean="0"/>
              <a:t>loads.</a:t>
            </a:r>
            <a:endParaRPr lang="en-US" dirty="0"/>
          </a:p>
          <a:p>
            <a:pPr lvl="1"/>
            <a:r>
              <a:rPr lang="en-US" dirty="0" smtClean="0"/>
              <a:t>Do </a:t>
            </a:r>
            <a:r>
              <a:rPr lang="en-US" dirty="0"/>
              <a:t>not jump the last few </a:t>
            </a:r>
            <a:r>
              <a:rPr lang="en-US" dirty="0" smtClean="0"/>
              <a:t>steps.</a:t>
            </a:r>
            <a:endParaRPr lang="en-US" dirty="0"/>
          </a:p>
        </p:txBody>
      </p:sp>
      <p:sp>
        <p:nvSpPr>
          <p:cNvPr id="6" name="Rectangle 5"/>
          <p:cNvSpPr/>
          <p:nvPr/>
        </p:nvSpPr>
        <p:spPr>
          <a:xfrm>
            <a:off x="341376" y="4620244"/>
            <a:ext cx="1585690"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WVU Susan Harwood</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843845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Hazards and Controls</a:t>
            </a:r>
            <a:endParaRPr lang="en-US" dirty="0"/>
          </a:p>
        </p:txBody>
      </p:sp>
      <p:pic>
        <p:nvPicPr>
          <p:cNvPr id="5" name="Content Placeholder 4" title="buckets on stairs"/>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1074809" y="1773792"/>
            <a:ext cx="2493480" cy="3310415"/>
          </a:xfrm>
          <a:prstGeom prst="rect">
            <a:avLst/>
          </a:prstGeom>
        </p:spPr>
      </p:pic>
      <p:sp>
        <p:nvSpPr>
          <p:cNvPr id="4" name="Content Placeholder 3"/>
          <p:cNvSpPr>
            <a:spLocks noGrp="1"/>
          </p:cNvSpPr>
          <p:nvPr>
            <p:ph sz="half" idx="2"/>
          </p:nvPr>
        </p:nvSpPr>
        <p:spPr/>
        <p:txBody>
          <a:bodyPr/>
          <a:lstStyle/>
          <a:p>
            <a:pPr lvl="1"/>
            <a:r>
              <a:rPr lang="en-US" dirty="0" smtClean="0"/>
              <a:t>Items should never be placed or stored on stairs.</a:t>
            </a:r>
          </a:p>
          <a:p>
            <a:pPr lvl="1"/>
            <a:r>
              <a:rPr lang="en-US" dirty="0" smtClean="0"/>
              <a:t>Stairs should be inspected on a regular basis.</a:t>
            </a:r>
          </a:p>
          <a:p>
            <a:pPr lvl="1"/>
            <a:r>
              <a:rPr lang="en-US" dirty="0" smtClean="0"/>
              <a:t>Remove items to ensure no one gets hurt.</a:t>
            </a:r>
            <a:endParaRPr lang="en-US" dirty="0"/>
          </a:p>
        </p:txBody>
      </p:sp>
      <p:sp>
        <p:nvSpPr>
          <p:cNvPr id="7" name="Rectangle 6"/>
          <p:cNvSpPr/>
          <p:nvPr/>
        </p:nvSpPr>
        <p:spPr>
          <a:xfrm>
            <a:off x="1047915" y="5099327"/>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title="warning not saf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09800" y="3457665"/>
            <a:ext cx="533460" cy="533460"/>
          </a:xfrm>
          <a:prstGeom prst="rect">
            <a:avLst/>
          </a:prstGeom>
        </p:spPr>
      </p:pic>
    </p:spTree>
    <p:extLst>
      <p:ext uri="{BB962C8B-B14F-4D97-AF65-F5344CB8AC3E}">
        <p14:creationId xmlns:p14="http://schemas.microsoft.com/office/powerpoint/2010/main" val="21748575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Hazards and Controls</a:t>
            </a:r>
          </a:p>
        </p:txBody>
      </p:sp>
      <p:sp>
        <p:nvSpPr>
          <p:cNvPr id="3" name="Content Placeholder 2"/>
          <p:cNvSpPr>
            <a:spLocks noGrp="1"/>
          </p:cNvSpPr>
          <p:nvPr>
            <p:ph sz="half" idx="1"/>
          </p:nvPr>
        </p:nvSpPr>
        <p:spPr>
          <a:xfrm>
            <a:off x="858428" y="1295400"/>
            <a:ext cx="7427144" cy="1813560"/>
          </a:xfrm>
        </p:spPr>
        <p:txBody>
          <a:bodyPr/>
          <a:lstStyle/>
          <a:p>
            <a:pPr marL="0" indent="0">
              <a:buNone/>
            </a:pPr>
            <a:r>
              <a:rPr lang="en-US" dirty="0" smtClean="0"/>
              <a:t>Common fall hazards:</a:t>
            </a:r>
          </a:p>
          <a:p>
            <a:r>
              <a:rPr lang="en-US" dirty="0" smtClean="0"/>
              <a:t>Floor and wall openings</a:t>
            </a:r>
          </a:p>
          <a:p>
            <a:r>
              <a:rPr lang="en-US" dirty="0" smtClean="0"/>
              <a:t>Open-sided platforms and runways</a:t>
            </a:r>
          </a:p>
        </p:txBody>
      </p:sp>
      <p:pic>
        <p:nvPicPr>
          <p:cNvPr id="15" name="Content Placeholder 14" title="bad stairs"/>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858428" y="3276600"/>
            <a:ext cx="7427144" cy="2514600"/>
          </a:xfrm>
          <a:prstGeom prst="rect">
            <a:avLst/>
          </a:prstGeom>
        </p:spPr>
      </p:pic>
    </p:spTree>
    <p:extLst>
      <p:ext uri="{BB962C8B-B14F-4D97-AF65-F5344CB8AC3E}">
        <p14:creationId xmlns:p14="http://schemas.microsoft.com/office/powerpoint/2010/main" val="20854719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44362"/>
            <a:ext cx="8686800" cy="609600"/>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pic>
        <p:nvPicPr>
          <p:cNvPr id="5" name="Content Placeholder 4" title="unguarded stairwell opening"/>
          <p:cNvPicPr>
            <a:picLocks noGrp="1" noChangeAspect="1"/>
          </p:cNvPicPr>
          <p:nvPr>
            <p:ph sz="half" idx="1"/>
          </p:nvPr>
        </p:nvPicPr>
        <p:blipFill>
          <a:blip r:embed="rId3"/>
          <a:stretch>
            <a:fillRect/>
          </a:stretch>
        </p:blipFill>
        <p:spPr>
          <a:xfrm>
            <a:off x="592970" y="1295400"/>
            <a:ext cx="3326246" cy="3306208"/>
          </a:xfrm>
          <a:prstGeom prst="rect">
            <a:avLst/>
          </a:prstGeom>
          <a:ln>
            <a:solidFill>
              <a:schemeClr val="tx1"/>
            </a:solidFill>
          </a:ln>
        </p:spPr>
      </p:pic>
      <p:sp>
        <p:nvSpPr>
          <p:cNvPr id="4" name="Content Placeholder 3"/>
          <p:cNvSpPr>
            <a:spLocks noGrp="1"/>
          </p:cNvSpPr>
          <p:nvPr>
            <p:ph sz="half" idx="2"/>
          </p:nvPr>
        </p:nvSpPr>
        <p:spPr>
          <a:xfrm>
            <a:off x="4235196" y="1143000"/>
            <a:ext cx="4419600" cy="4823207"/>
          </a:xfrm>
        </p:spPr>
        <p:txBody>
          <a:bodyPr/>
          <a:lstStyle/>
          <a:p>
            <a:pPr marL="0" indent="0">
              <a:buNone/>
            </a:pPr>
            <a:r>
              <a:rPr lang="en-US" sz="2700" dirty="0" smtClean="0"/>
              <a:t>Controlling fall hazards – floor openings:</a:t>
            </a:r>
          </a:p>
          <a:p>
            <a:r>
              <a:rPr lang="en-US" sz="2700" dirty="0" smtClean="0"/>
              <a:t>Unguarded openings like this must never exist.</a:t>
            </a:r>
          </a:p>
          <a:p>
            <a:r>
              <a:rPr lang="en-US" sz="2700" dirty="0" smtClean="0"/>
              <a:t>They require a proper cover or guardrail system at all times.</a:t>
            </a:r>
          </a:p>
          <a:p>
            <a:r>
              <a:rPr lang="en-US" sz="2700" dirty="0" smtClean="0"/>
              <a:t>Posting a “guard” to monitor an opening like this for temporary access is permitted.</a:t>
            </a:r>
          </a:p>
        </p:txBody>
      </p:sp>
      <p:sp>
        <p:nvSpPr>
          <p:cNvPr id="6" name="Rectangle 5"/>
          <p:cNvSpPr/>
          <p:nvPr/>
        </p:nvSpPr>
        <p:spPr>
          <a:xfrm>
            <a:off x="566076" y="4619451"/>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title="warning not saf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11758" y="3657600"/>
            <a:ext cx="703442" cy="703442"/>
          </a:xfrm>
          <a:prstGeom prst="rect">
            <a:avLst/>
          </a:prstGeom>
        </p:spPr>
      </p:pic>
    </p:spTree>
    <p:extLst>
      <p:ext uri="{BB962C8B-B14F-4D97-AF65-F5344CB8AC3E}">
        <p14:creationId xmlns:p14="http://schemas.microsoft.com/office/powerpoint/2010/main" val="373341957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04800"/>
            <a:ext cx="8458200" cy="685800"/>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sp>
        <p:nvSpPr>
          <p:cNvPr id="4" name="Content Placeholder 3"/>
          <p:cNvSpPr>
            <a:spLocks noGrp="1"/>
          </p:cNvSpPr>
          <p:nvPr>
            <p:ph sz="half" idx="2"/>
          </p:nvPr>
        </p:nvSpPr>
        <p:spPr>
          <a:xfrm>
            <a:off x="4419600" y="1447800"/>
            <a:ext cx="4267200" cy="4114801"/>
          </a:xfrm>
        </p:spPr>
        <p:txBody>
          <a:bodyPr/>
          <a:lstStyle/>
          <a:p>
            <a:pPr marL="0" indent="0">
              <a:buNone/>
            </a:pPr>
            <a:r>
              <a:rPr lang="en-US" altLang="en-US" dirty="0" smtClean="0"/>
              <a:t>Controlling fall hazards – wall openings</a:t>
            </a:r>
          </a:p>
          <a:p>
            <a:r>
              <a:rPr lang="en-US" altLang="en-US" dirty="0" smtClean="0"/>
              <a:t>Wall </a:t>
            </a:r>
            <a:r>
              <a:rPr lang="en-US" altLang="en-US" dirty="0"/>
              <a:t>openings from which there is a drop of more than 4 feet must be </a:t>
            </a:r>
            <a:r>
              <a:rPr lang="en-US" altLang="en-US" dirty="0" smtClean="0"/>
              <a:t>guarded.</a:t>
            </a:r>
            <a:endParaRPr lang="en-US" altLang="en-US" dirty="0"/>
          </a:p>
          <a:p>
            <a:r>
              <a:rPr lang="en-US" dirty="0" smtClean="0"/>
              <a:t>They require a proper  guardrail system, like this one, at all times.</a:t>
            </a:r>
            <a:endParaRPr lang="en-US" sz="2700" dirty="0" smtClean="0"/>
          </a:p>
        </p:txBody>
      </p:sp>
      <p:pic>
        <p:nvPicPr>
          <p:cNvPr id="6" name="Content Placeholder 5" title="wall opening"/>
          <p:cNvPicPr>
            <a:picLocks noGrp="1" noChangeAspect="1"/>
          </p:cNvPicPr>
          <p:nvPr>
            <p:ph sz="half" idx="1"/>
          </p:nvPr>
        </p:nvPicPr>
        <p:blipFill>
          <a:blip r:embed="rId3"/>
          <a:stretch>
            <a:fillRect/>
          </a:stretch>
        </p:blipFill>
        <p:spPr>
          <a:xfrm>
            <a:off x="533400" y="1447800"/>
            <a:ext cx="3571472" cy="3660204"/>
          </a:xfrm>
          <a:prstGeom prst="rect">
            <a:avLst/>
          </a:prstGeom>
          <a:ln>
            <a:solidFill>
              <a:schemeClr val="tx1"/>
            </a:solidFill>
          </a:ln>
        </p:spPr>
      </p:pic>
      <p:sp>
        <p:nvSpPr>
          <p:cNvPr id="5" name="Rectangle 4"/>
          <p:cNvSpPr/>
          <p:nvPr/>
        </p:nvSpPr>
        <p:spPr>
          <a:xfrm>
            <a:off x="497541" y="5121451"/>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865283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Hazards and Controls</a:t>
            </a:r>
            <a:endParaRPr lang="en-US" dirty="0"/>
          </a:p>
        </p:txBody>
      </p:sp>
      <p:sp>
        <p:nvSpPr>
          <p:cNvPr id="3" name="Content Placeholder 2"/>
          <p:cNvSpPr>
            <a:spLocks noGrp="1"/>
          </p:cNvSpPr>
          <p:nvPr>
            <p:ph idx="1"/>
          </p:nvPr>
        </p:nvSpPr>
        <p:spPr>
          <a:xfrm>
            <a:off x="914398" y="1093552"/>
            <a:ext cx="7315200" cy="4495801"/>
          </a:xfrm>
        </p:spPr>
        <p:txBody>
          <a:bodyPr/>
          <a:lstStyle/>
          <a:p>
            <a:pPr marL="0" indent="0">
              <a:buNone/>
            </a:pPr>
            <a:r>
              <a:rPr lang="en-US" dirty="0" smtClean="0"/>
              <a:t>Slip hazards:</a:t>
            </a:r>
          </a:p>
          <a:p>
            <a:r>
              <a:rPr lang="en-US" sz="2800" dirty="0" smtClean="0"/>
              <a:t>Grease, oil, water, ice, snow, liquid spills, or polished floors</a:t>
            </a:r>
          </a:p>
          <a:p>
            <a:r>
              <a:rPr lang="en-US" sz="2800" dirty="0" smtClean="0"/>
              <a:t>Improper footwear</a:t>
            </a:r>
            <a:endParaRPr lang="en-US" sz="2800" dirty="0"/>
          </a:p>
        </p:txBody>
      </p:sp>
      <p:pic>
        <p:nvPicPr>
          <p:cNvPr id="4" name="Picture 3" title="Slip hazards"/>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28999" y="3397657"/>
            <a:ext cx="2286000" cy="2283140"/>
          </a:xfrm>
          <a:prstGeom prst="rect">
            <a:avLst/>
          </a:prstGeom>
          <a:ln>
            <a:solidFill>
              <a:schemeClr val="tx1"/>
            </a:solidFill>
          </a:ln>
        </p:spPr>
      </p:pic>
      <p:pic>
        <p:nvPicPr>
          <p:cNvPr id="5" name="Picture 4" title="Slip hazards"/>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14400" y="3407683"/>
            <a:ext cx="2286000" cy="2286000"/>
          </a:xfrm>
          <a:prstGeom prst="rect">
            <a:avLst/>
          </a:prstGeom>
          <a:ln>
            <a:solidFill>
              <a:schemeClr val="tx1"/>
            </a:solidFill>
          </a:ln>
        </p:spPr>
      </p:pic>
      <p:sp>
        <p:nvSpPr>
          <p:cNvPr id="7" name="Rectangle 6"/>
          <p:cNvSpPr/>
          <p:nvPr/>
        </p:nvSpPr>
        <p:spPr>
          <a:xfrm>
            <a:off x="3714290" y="5835879"/>
            <a:ext cx="1867820"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Photos WVU Susan Harwood</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title="Slip hazards"/>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10800000">
            <a:off x="6096000" y="3407683"/>
            <a:ext cx="2286000" cy="2286000"/>
          </a:xfrm>
          <a:prstGeom prst="rect">
            <a:avLst/>
          </a:prstGeom>
          <a:ln>
            <a:solidFill>
              <a:schemeClr val="tx1"/>
            </a:solidFill>
          </a:ln>
        </p:spPr>
      </p:pic>
      <p:pic>
        <p:nvPicPr>
          <p:cNvPr id="11" name="Picture 10" title="Slip hazards"/>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61346" y="5023768"/>
            <a:ext cx="533460" cy="533460"/>
          </a:xfrm>
          <a:prstGeom prst="rect">
            <a:avLst/>
          </a:prstGeom>
        </p:spPr>
      </p:pic>
      <p:pic>
        <p:nvPicPr>
          <p:cNvPr id="12" name="Picture 11" title="Slip hazards"/>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85803" y="5025485"/>
            <a:ext cx="533460" cy="533460"/>
          </a:xfrm>
          <a:prstGeom prst="rect">
            <a:avLst/>
          </a:prstGeom>
        </p:spPr>
      </p:pic>
      <p:pic>
        <p:nvPicPr>
          <p:cNvPr id="13" name="Picture 12" title="Slip hazards"/>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96138" y="5030532"/>
            <a:ext cx="533460" cy="533460"/>
          </a:xfrm>
          <a:prstGeom prst="rect">
            <a:avLst/>
          </a:prstGeom>
        </p:spPr>
      </p:pic>
    </p:spTree>
    <p:extLst>
      <p:ext uri="{BB962C8B-B14F-4D97-AF65-F5344CB8AC3E}">
        <p14:creationId xmlns:p14="http://schemas.microsoft.com/office/powerpoint/2010/main" val="250415688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62000"/>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sp>
        <p:nvSpPr>
          <p:cNvPr id="4" name="Content Placeholder 3"/>
          <p:cNvSpPr>
            <a:spLocks noGrp="1"/>
          </p:cNvSpPr>
          <p:nvPr>
            <p:ph sz="half" idx="2"/>
          </p:nvPr>
        </p:nvSpPr>
        <p:spPr>
          <a:xfrm>
            <a:off x="3962400" y="1259540"/>
            <a:ext cx="4696968" cy="4760260"/>
          </a:xfrm>
        </p:spPr>
        <p:txBody>
          <a:bodyPr/>
          <a:lstStyle/>
          <a:p>
            <a:pPr marL="0" indent="0">
              <a:buNone/>
            </a:pPr>
            <a:r>
              <a:rPr lang="en-US" sz="3200" dirty="0" smtClean="0"/>
              <a:t>Guardrail systems:</a:t>
            </a:r>
          </a:p>
          <a:p>
            <a:r>
              <a:rPr lang="en-US" sz="2600" b="1" dirty="0" smtClean="0"/>
              <a:t>Standard railing</a:t>
            </a:r>
            <a:r>
              <a:rPr lang="en-US" sz="2600" dirty="0" smtClean="0"/>
              <a:t>: consists </a:t>
            </a:r>
            <a:r>
              <a:rPr lang="en-US" sz="2600" dirty="0"/>
              <a:t>of top rail, </a:t>
            </a:r>
            <a:r>
              <a:rPr lang="en-US" sz="2600" dirty="0" smtClean="0"/>
              <a:t>mid-rail</a:t>
            </a:r>
            <a:r>
              <a:rPr lang="en-US" sz="2600" dirty="0"/>
              <a:t>, and posts.  Height from the upper surface of top rail to floor level is </a:t>
            </a:r>
            <a:r>
              <a:rPr lang="en-US" sz="2600" dirty="0" smtClean="0"/>
              <a:t>42” (+/− 3”).  </a:t>
            </a:r>
            <a:br>
              <a:rPr lang="en-US" sz="2600" dirty="0" smtClean="0"/>
            </a:br>
            <a:r>
              <a:rPr lang="en-US" sz="2600" dirty="0" smtClean="0"/>
              <a:t>Mid-rail </a:t>
            </a:r>
            <a:r>
              <a:rPr lang="en-US" sz="2600" dirty="0"/>
              <a:t>height is 21 inches.</a:t>
            </a:r>
          </a:p>
          <a:p>
            <a:r>
              <a:rPr lang="en-US" sz="2600" b="1" dirty="0"/>
              <a:t>Standard </a:t>
            </a:r>
            <a:r>
              <a:rPr lang="en-US" sz="2600" b="1" dirty="0" err="1" smtClean="0"/>
              <a:t>toeboard</a:t>
            </a:r>
            <a:r>
              <a:rPr lang="en-US" sz="2600" dirty="0"/>
              <a:t>:</a:t>
            </a:r>
            <a:r>
              <a:rPr lang="en-US" sz="2600" dirty="0" smtClean="0"/>
              <a:t>  </a:t>
            </a:r>
            <a:br>
              <a:rPr lang="en-US" sz="2600" dirty="0" smtClean="0"/>
            </a:br>
            <a:r>
              <a:rPr lang="en-US" sz="2600" dirty="0" smtClean="0"/>
              <a:t>3.5” </a:t>
            </a:r>
            <a:r>
              <a:rPr lang="en-US" sz="2600" dirty="0"/>
              <a:t>high, with not more than </a:t>
            </a:r>
            <a:r>
              <a:rPr lang="en-US" sz="2600" dirty="0" smtClean="0"/>
              <a:t>¼” </a:t>
            </a:r>
            <a:r>
              <a:rPr lang="en-US" sz="2600" dirty="0"/>
              <a:t>clearance above the floor.</a:t>
            </a:r>
          </a:p>
          <a:p>
            <a:endParaRPr lang="en-US" dirty="0"/>
          </a:p>
        </p:txBody>
      </p:sp>
      <p:sp>
        <p:nvSpPr>
          <p:cNvPr id="6" name="Rectangle 5"/>
          <p:cNvSpPr/>
          <p:nvPr/>
        </p:nvSpPr>
        <p:spPr>
          <a:xfrm>
            <a:off x="431802" y="5375990"/>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7" name="Content Placeholder 6" title="guardrail"/>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533401" y="1295399"/>
            <a:ext cx="3327400" cy="4080591"/>
          </a:xfrm>
          <a:prstGeom prst="rect">
            <a:avLst/>
          </a:prstGeom>
          <a:ln>
            <a:solidFill>
              <a:schemeClr val="tx1"/>
            </a:solidFill>
          </a:ln>
        </p:spPr>
      </p:pic>
    </p:spTree>
    <p:extLst>
      <p:ext uri="{BB962C8B-B14F-4D97-AF65-F5344CB8AC3E}">
        <p14:creationId xmlns:p14="http://schemas.microsoft.com/office/powerpoint/2010/main" val="23605502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Employer Requirements</a:t>
            </a:r>
            <a:endParaRPr lang="en-US" dirty="0"/>
          </a:p>
        </p:txBody>
      </p:sp>
      <p:sp>
        <p:nvSpPr>
          <p:cNvPr id="3" name="Content Placeholder 2"/>
          <p:cNvSpPr>
            <a:spLocks noGrp="1"/>
          </p:cNvSpPr>
          <p:nvPr>
            <p:ph idx="1"/>
          </p:nvPr>
        </p:nvSpPr>
        <p:spPr/>
        <p:txBody>
          <a:bodyPr/>
          <a:lstStyle/>
          <a:p>
            <a:pPr marL="0" indent="0">
              <a:buNone/>
            </a:pPr>
            <a:r>
              <a:rPr lang="en-US" dirty="0" smtClean="0"/>
              <a:t>To prevent employees from being injured from falls, employers must:</a:t>
            </a:r>
          </a:p>
          <a:p>
            <a:r>
              <a:rPr lang="en-US" sz="2800" dirty="0"/>
              <a:t>Guard every floor </a:t>
            </a:r>
            <a:r>
              <a:rPr lang="en-US" sz="2800" dirty="0" smtClean="0"/>
              <a:t>hole into </a:t>
            </a:r>
            <a:r>
              <a:rPr lang="en-US" sz="2800" dirty="0"/>
              <a:t>which a worker </a:t>
            </a:r>
            <a:r>
              <a:rPr lang="en-US" sz="2800" dirty="0" smtClean="0"/>
              <a:t>can accidentally walk.</a:t>
            </a:r>
          </a:p>
          <a:p>
            <a:r>
              <a:rPr lang="en-US" sz="2800" dirty="0"/>
              <a:t>Provide a guardrail </a:t>
            </a:r>
            <a:r>
              <a:rPr lang="en-US" sz="2800" dirty="0" smtClean="0"/>
              <a:t>and </a:t>
            </a:r>
            <a:r>
              <a:rPr lang="en-US" sz="2800" dirty="0" err="1" smtClean="0"/>
              <a:t>toeboard</a:t>
            </a:r>
            <a:r>
              <a:rPr lang="en-US" sz="2800" dirty="0" smtClean="0"/>
              <a:t> </a:t>
            </a:r>
            <a:r>
              <a:rPr lang="en-US" sz="2800" dirty="0"/>
              <a:t>around every open-sided platform, floor or </a:t>
            </a:r>
            <a:r>
              <a:rPr lang="en-US" sz="2800" dirty="0" smtClean="0"/>
              <a:t>runway that </a:t>
            </a:r>
            <a:r>
              <a:rPr lang="en-US" sz="2800" dirty="0"/>
              <a:t>is 4 feet or higher off the ground or next level.</a:t>
            </a:r>
          </a:p>
        </p:txBody>
      </p:sp>
    </p:spTree>
    <p:extLst>
      <p:ext uri="{BB962C8B-B14F-4D97-AF65-F5344CB8AC3E}">
        <p14:creationId xmlns:p14="http://schemas.microsoft.com/office/powerpoint/2010/main" val="16872580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Employer Requirements</a:t>
            </a:r>
            <a:endParaRPr lang="en-US" dirty="0"/>
          </a:p>
        </p:txBody>
      </p:sp>
      <p:sp>
        <p:nvSpPr>
          <p:cNvPr id="3" name="Content Placeholder 2"/>
          <p:cNvSpPr>
            <a:spLocks noGrp="1"/>
          </p:cNvSpPr>
          <p:nvPr>
            <p:ph idx="1"/>
          </p:nvPr>
        </p:nvSpPr>
        <p:spPr/>
        <p:txBody>
          <a:bodyPr/>
          <a:lstStyle/>
          <a:p>
            <a:r>
              <a:rPr lang="en-US" sz="2800" dirty="0"/>
              <a:t>Regardless of height, if a worker can fall into or </a:t>
            </a:r>
            <a:r>
              <a:rPr lang="en-US" sz="2800" dirty="0" smtClean="0"/>
              <a:t>onto dangerous </a:t>
            </a:r>
            <a:r>
              <a:rPr lang="en-US" sz="2800" dirty="0"/>
              <a:t>machines or </a:t>
            </a:r>
            <a:r>
              <a:rPr lang="en-US" sz="2800" dirty="0" smtClean="0"/>
              <a:t>equipment, </a:t>
            </a:r>
            <a:r>
              <a:rPr lang="en-US" sz="2800" dirty="0"/>
              <a:t>employers must provide </a:t>
            </a:r>
            <a:r>
              <a:rPr lang="en-US" sz="2800" dirty="0" smtClean="0"/>
              <a:t>guardrails and </a:t>
            </a:r>
            <a:r>
              <a:rPr lang="en-US" sz="2800" dirty="0" err="1" smtClean="0"/>
              <a:t>toeboards</a:t>
            </a:r>
            <a:r>
              <a:rPr lang="en-US" sz="2800" dirty="0" smtClean="0"/>
              <a:t>.</a:t>
            </a:r>
            <a:endParaRPr lang="en-US" sz="2800" dirty="0"/>
          </a:p>
          <a:p>
            <a:r>
              <a:rPr lang="en-US" sz="2800" dirty="0"/>
              <a:t>Other means of fall protection that may be required </a:t>
            </a:r>
            <a:r>
              <a:rPr lang="en-US" sz="2800" dirty="0" smtClean="0"/>
              <a:t>on certain </a:t>
            </a:r>
            <a:r>
              <a:rPr lang="en-US" sz="2800" dirty="0"/>
              <a:t>jobs include safety harness and line, safety </a:t>
            </a:r>
            <a:r>
              <a:rPr lang="en-US" sz="2800" dirty="0" smtClean="0"/>
              <a:t>nets, stair </a:t>
            </a:r>
            <a:r>
              <a:rPr lang="en-US" sz="2800" dirty="0"/>
              <a:t>railings and handrails.</a:t>
            </a:r>
          </a:p>
        </p:txBody>
      </p:sp>
    </p:spTree>
    <p:extLst>
      <p:ext uri="{BB962C8B-B14F-4D97-AF65-F5344CB8AC3E}">
        <p14:creationId xmlns:p14="http://schemas.microsoft.com/office/powerpoint/2010/main" val="338225575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Employer </a:t>
            </a:r>
            <a:r>
              <a:rPr lang="en-US" dirty="0"/>
              <a:t>Requirements</a:t>
            </a:r>
          </a:p>
        </p:txBody>
      </p:sp>
      <p:sp>
        <p:nvSpPr>
          <p:cNvPr id="3" name="Content Placeholder 2"/>
          <p:cNvSpPr>
            <a:spLocks noGrp="1"/>
          </p:cNvSpPr>
          <p:nvPr>
            <p:ph idx="1"/>
          </p:nvPr>
        </p:nvSpPr>
        <p:spPr>
          <a:xfrm>
            <a:off x="1066800" y="1181099"/>
            <a:ext cx="7010400" cy="4495801"/>
          </a:xfrm>
        </p:spPr>
        <p:txBody>
          <a:bodyPr/>
          <a:lstStyle/>
          <a:p>
            <a:r>
              <a:rPr lang="en-US" sz="2800" dirty="0" smtClean="0"/>
              <a:t>Provide </a:t>
            </a:r>
            <a:r>
              <a:rPr lang="en-US" sz="2800" dirty="0"/>
              <a:t>working conditions that are free of known dangers.</a:t>
            </a:r>
          </a:p>
          <a:p>
            <a:r>
              <a:rPr lang="en-US" sz="2800" dirty="0" smtClean="0"/>
              <a:t>Keep </a:t>
            </a:r>
            <a:r>
              <a:rPr lang="en-US" sz="2800" dirty="0"/>
              <a:t>floors in work areas in a clean and sanitary condition.</a:t>
            </a:r>
          </a:p>
          <a:p>
            <a:r>
              <a:rPr lang="en-US" sz="2800" dirty="0" smtClean="0"/>
              <a:t>Select </a:t>
            </a:r>
            <a:r>
              <a:rPr lang="en-US" sz="2800" dirty="0"/>
              <a:t>and provide required personal protective </a:t>
            </a:r>
            <a:r>
              <a:rPr lang="en-US" sz="2800" dirty="0" smtClean="0"/>
              <a:t>equipment at </a:t>
            </a:r>
            <a:r>
              <a:rPr lang="en-US" sz="2800" dirty="0"/>
              <a:t>no cost to workers.</a:t>
            </a:r>
          </a:p>
          <a:p>
            <a:r>
              <a:rPr lang="en-US" sz="2800" dirty="0" smtClean="0"/>
              <a:t>Train </a:t>
            </a:r>
            <a:r>
              <a:rPr lang="en-US" sz="2800" dirty="0"/>
              <a:t>workers about job hazards in a language that they </a:t>
            </a:r>
            <a:r>
              <a:rPr lang="en-US" sz="2800" dirty="0" smtClean="0"/>
              <a:t>can understand.</a:t>
            </a:r>
            <a:endParaRPr lang="en-US" sz="2800" dirty="0"/>
          </a:p>
        </p:txBody>
      </p:sp>
    </p:spTree>
    <p:extLst>
      <p:ext uri="{BB962C8B-B14F-4D97-AF65-F5344CB8AC3E}">
        <p14:creationId xmlns:p14="http://schemas.microsoft.com/office/powerpoint/2010/main" val="24328950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Hazard Recognition</a:t>
            </a:r>
            <a:endParaRPr lang="en-US" dirty="0"/>
          </a:p>
        </p:txBody>
      </p:sp>
      <p:sp>
        <p:nvSpPr>
          <p:cNvPr id="12" name="Content Placeholder 11"/>
          <p:cNvSpPr>
            <a:spLocks noGrp="1"/>
          </p:cNvSpPr>
          <p:nvPr>
            <p:ph idx="1"/>
          </p:nvPr>
        </p:nvSpPr>
        <p:spPr>
          <a:xfrm>
            <a:off x="517851" y="1211833"/>
            <a:ext cx="8229600" cy="1139668"/>
          </a:xfrm>
        </p:spPr>
        <p:txBody>
          <a:bodyPr/>
          <a:lstStyle/>
          <a:p>
            <a:pPr marL="0" indent="0">
              <a:buNone/>
            </a:pPr>
            <a:r>
              <a:rPr lang="en-US" dirty="0" smtClean="0"/>
              <a:t>Identify hazards and what should be done to control them.</a:t>
            </a:r>
            <a:endParaRPr lang="en-US" dirty="0"/>
          </a:p>
        </p:txBody>
      </p:sp>
      <p:grpSp>
        <p:nvGrpSpPr>
          <p:cNvPr id="2" name="Group 1" title="identify hazards"/>
          <p:cNvGrpSpPr/>
          <p:nvPr/>
        </p:nvGrpSpPr>
        <p:grpSpPr>
          <a:xfrm>
            <a:off x="517851" y="2431290"/>
            <a:ext cx="8168949" cy="3512292"/>
            <a:chOff x="517851" y="2431290"/>
            <a:chExt cx="8168949" cy="3512292"/>
          </a:xfrm>
        </p:grpSpPr>
        <p:pic>
          <p:nvPicPr>
            <p:cNvPr id="3" name="Picture 2" title="man stepping in hol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76202" y="3733800"/>
              <a:ext cx="2641600" cy="1981200"/>
            </a:xfrm>
            <a:prstGeom prst="rect">
              <a:avLst/>
            </a:prstGeom>
            <a:ln>
              <a:solidFill>
                <a:schemeClr val="tx1"/>
              </a:solidFill>
            </a:ln>
          </p:spPr>
        </p:pic>
        <p:pic>
          <p:nvPicPr>
            <p:cNvPr id="5" name="Picture 4" title="identify hazard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26244" y="2431290"/>
              <a:ext cx="2660556" cy="1995417"/>
            </a:xfrm>
            <a:prstGeom prst="rect">
              <a:avLst/>
            </a:prstGeom>
            <a:ln>
              <a:solidFill>
                <a:schemeClr val="tx1"/>
              </a:solidFill>
            </a:ln>
          </p:spPr>
        </p:pic>
        <p:pic>
          <p:nvPicPr>
            <p:cNvPr id="6" name="Picture 5" title="unprotected vehicle service pit"/>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17851" y="2431291"/>
              <a:ext cx="2649909" cy="1995417"/>
            </a:xfrm>
            <a:prstGeom prst="rect">
              <a:avLst/>
            </a:prstGeom>
            <a:ln>
              <a:solidFill>
                <a:schemeClr val="tx1"/>
              </a:solidFill>
            </a:ln>
          </p:spPr>
        </p:pic>
        <p:sp>
          <p:nvSpPr>
            <p:cNvPr id="14" name="Rectangle 13"/>
            <p:cNvSpPr/>
            <p:nvPr/>
          </p:nvSpPr>
          <p:spPr>
            <a:xfrm>
              <a:off x="3993155" y="5728138"/>
              <a:ext cx="1157689" cy="215444"/>
            </a:xfrm>
            <a:prstGeom prst="rect">
              <a:avLst/>
            </a:prstGeom>
          </p:spPr>
          <p:txBody>
            <a:bodyPr wrap="none">
              <a:spAutoFit/>
            </a:bodyPr>
            <a:lstStyle/>
            <a:p>
              <a:r>
                <a:rPr lang="en-US" sz="800" dirty="0" smtClean="0"/>
                <a:t>Source of photos: WVU</a:t>
              </a:r>
              <a:endParaRPr lang="en-US" sz="800" dirty="0"/>
            </a:p>
          </p:txBody>
        </p:sp>
      </p:grpSp>
    </p:spTree>
    <p:extLst>
      <p:ext uri="{BB962C8B-B14F-4D97-AF65-F5344CB8AC3E}">
        <p14:creationId xmlns:p14="http://schemas.microsoft.com/office/powerpoint/2010/main" val="40356448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Hazard Recognition</a:t>
            </a:r>
            <a:endParaRPr lang="en-US" dirty="0"/>
          </a:p>
        </p:txBody>
      </p:sp>
      <p:grpSp>
        <p:nvGrpSpPr>
          <p:cNvPr id="3" name="Group 2" title="identify hazards"/>
          <p:cNvGrpSpPr/>
          <p:nvPr/>
        </p:nvGrpSpPr>
        <p:grpSpPr>
          <a:xfrm>
            <a:off x="569830" y="2463267"/>
            <a:ext cx="8046470" cy="3409954"/>
            <a:chOff x="569830" y="2463267"/>
            <a:chExt cx="8046470" cy="3409954"/>
          </a:xfrm>
        </p:grpSpPr>
        <p:sp>
          <p:nvSpPr>
            <p:cNvPr id="13" name="Rectangle 12"/>
            <p:cNvSpPr/>
            <p:nvPr/>
          </p:nvSpPr>
          <p:spPr>
            <a:xfrm>
              <a:off x="7836919" y="4429302"/>
              <a:ext cx="779381" cy="215444"/>
            </a:xfrm>
            <a:prstGeom prst="rect">
              <a:avLst/>
            </a:prstGeom>
          </p:spPr>
          <p:txBody>
            <a:bodyPr wrap="none">
              <a:spAutoFit/>
            </a:bodyPr>
            <a:lstStyle/>
            <a:p>
              <a:r>
                <a:rPr lang="en-US" sz="800" dirty="0" smtClean="0"/>
                <a:t>Source: OSHA</a:t>
              </a:r>
              <a:endParaRPr lang="en-US" sz="800" dirty="0"/>
            </a:p>
          </p:txBody>
        </p:sp>
        <p:pic>
          <p:nvPicPr>
            <p:cNvPr id="2" name="Picture 1" title="man stading on ladde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5599" y="2466277"/>
              <a:ext cx="2515333" cy="1913980"/>
            </a:xfrm>
            <a:prstGeom prst="rect">
              <a:avLst/>
            </a:prstGeom>
            <a:ln>
              <a:solidFill>
                <a:schemeClr val="tx1"/>
              </a:solidFill>
            </a:ln>
          </p:spPr>
        </p:pic>
        <p:pic>
          <p:nvPicPr>
            <p:cNvPr id="4" name="Picture 3" title="ladder resting on boar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05127" y="3770803"/>
              <a:ext cx="2515333" cy="1886974"/>
            </a:xfrm>
            <a:prstGeom prst="rect">
              <a:avLst/>
            </a:prstGeom>
            <a:ln>
              <a:solidFill>
                <a:schemeClr val="tx1"/>
              </a:solidFill>
            </a:ln>
          </p:spPr>
        </p:pic>
        <p:pic>
          <p:nvPicPr>
            <p:cNvPr id="5" name="Picture 4" title="man standing on ladde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034655" y="2463267"/>
              <a:ext cx="2499291" cy="1966035"/>
            </a:xfrm>
            <a:prstGeom prst="rect">
              <a:avLst/>
            </a:prstGeom>
            <a:ln>
              <a:solidFill>
                <a:schemeClr val="tx1"/>
              </a:solidFill>
            </a:ln>
          </p:spPr>
        </p:pic>
        <p:sp>
          <p:nvSpPr>
            <p:cNvPr id="8" name="Rectangle 7"/>
            <p:cNvSpPr/>
            <p:nvPr/>
          </p:nvSpPr>
          <p:spPr>
            <a:xfrm>
              <a:off x="569830" y="4405135"/>
              <a:ext cx="756938" cy="215444"/>
            </a:xfrm>
            <a:prstGeom prst="rect">
              <a:avLst/>
            </a:prstGeom>
          </p:spPr>
          <p:txBody>
            <a:bodyPr wrap="none">
              <a:spAutoFit/>
            </a:bodyPr>
            <a:lstStyle/>
            <a:p>
              <a:r>
                <a:rPr lang="en-US" sz="800" dirty="0" smtClean="0"/>
                <a:t>Source : WVU</a:t>
              </a:r>
              <a:endParaRPr lang="en-US" sz="800" dirty="0"/>
            </a:p>
          </p:txBody>
        </p:sp>
        <p:sp>
          <p:nvSpPr>
            <p:cNvPr id="9" name="Rectangle 8"/>
            <p:cNvSpPr/>
            <p:nvPr/>
          </p:nvSpPr>
          <p:spPr>
            <a:xfrm>
              <a:off x="4193531" y="5657777"/>
              <a:ext cx="756938" cy="215444"/>
            </a:xfrm>
            <a:prstGeom prst="rect">
              <a:avLst/>
            </a:prstGeom>
          </p:spPr>
          <p:txBody>
            <a:bodyPr wrap="none">
              <a:spAutoFit/>
            </a:bodyPr>
            <a:lstStyle/>
            <a:p>
              <a:r>
                <a:rPr lang="en-US" sz="800" dirty="0" smtClean="0"/>
                <a:t>Source: WVU</a:t>
              </a:r>
              <a:endParaRPr lang="en-US" sz="800" dirty="0"/>
            </a:p>
          </p:txBody>
        </p:sp>
      </p:grpSp>
      <p:sp>
        <p:nvSpPr>
          <p:cNvPr id="14" name="Content Placeholder 11"/>
          <p:cNvSpPr>
            <a:spLocks noGrp="1"/>
          </p:cNvSpPr>
          <p:nvPr>
            <p:ph idx="1"/>
          </p:nvPr>
        </p:nvSpPr>
        <p:spPr>
          <a:xfrm>
            <a:off x="457200" y="1140765"/>
            <a:ext cx="8229600" cy="1139668"/>
          </a:xfrm>
        </p:spPr>
        <p:txBody>
          <a:bodyPr/>
          <a:lstStyle/>
          <a:p>
            <a:pPr marL="0" indent="0">
              <a:buNone/>
            </a:pPr>
            <a:r>
              <a:rPr lang="en-US" dirty="0" smtClean="0"/>
              <a:t>Identify hazards and what should be done to control them.</a:t>
            </a:r>
            <a:endParaRPr lang="en-US" dirty="0"/>
          </a:p>
        </p:txBody>
      </p:sp>
    </p:spTree>
    <p:extLst>
      <p:ext uri="{BB962C8B-B14F-4D97-AF65-F5344CB8AC3E}">
        <p14:creationId xmlns:p14="http://schemas.microsoft.com/office/powerpoint/2010/main" val="327852903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Hazard Recognition</a:t>
            </a:r>
            <a:endParaRPr lang="en-US" dirty="0"/>
          </a:p>
        </p:txBody>
      </p:sp>
      <p:grpSp>
        <p:nvGrpSpPr>
          <p:cNvPr id="2" name="Group 1" title="identify hazards"/>
          <p:cNvGrpSpPr/>
          <p:nvPr/>
        </p:nvGrpSpPr>
        <p:grpSpPr>
          <a:xfrm>
            <a:off x="534894" y="2488077"/>
            <a:ext cx="7942631" cy="3579175"/>
            <a:chOff x="534894" y="2488077"/>
            <a:chExt cx="7942631" cy="3579175"/>
          </a:xfrm>
        </p:grpSpPr>
        <p:sp>
          <p:nvSpPr>
            <p:cNvPr id="13" name="Rectangle 12"/>
            <p:cNvSpPr/>
            <p:nvPr/>
          </p:nvSpPr>
          <p:spPr>
            <a:xfrm>
              <a:off x="3942836" y="5851808"/>
              <a:ext cx="1180131" cy="215444"/>
            </a:xfrm>
            <a:prstGeom prst="rect">
              <a:avLst/>
            </a:prstGeom>
          </p:spPr>
          <p:txBody>
            <a:bodyPr wrap="none">
              <a:spAutoFit/>
            </a:bodyPr>
            <a:lstStyle/>
            <a:p>
              <a:r>
                <a:rPr lang="en-US" sz="800" dirty="0" smtClean="0"/>
                <a:t>Source of photos: OSHA</a:t>
              </a:r>
              <a:endParaRPr lang="en-US" sz="800" dirty="0"/>
            </a:p>
          </p:txBody>
        </p:sp>
        <p:pic>
          <p:nvPicPr>
            <p:cNvPr id="6" name="Picture 5" title="identify hazard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68397" y="2488077"/>
              <a:ext cx="2509128" cy="1881846"/>
            </a:xfrm>
            <a:prstGeom prst="rect">
              <a:avLst/>
            </a:prstGeom>
            <a:ln>
              <a:solidFill>
                <a:schemeClr val="tx1"/>
              </a:solidFill>
            </a:ln>
          </p:spPr>
        </p:pic>
        <p:pic>
          <p:nvPicPr>
            <p:cNvPr id="7" name="Picture 6" title="Hole in floo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62207" y="3841165"/>
              <a:ext cx="2541391" cy="1948400"/>
            </a:xfrm>
            <a:prstGeom prst="rect">
              <a:avLst/>
            </a:prstGeom>
            <a:ln>
              <a:solidFill>
                <a:schemeClr val="tx1"/>
              </a:solidFill>
            </a:ln>
          </p:spPr>
        </p:pic>
        <p:pic>
          <p:nvPicPr>
            <p:cNvPr id="8" name="Picture 7" title="Man on roof"/>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34894" y="2488077"/>
              <a:ext cx="2562514" cy="1881846"/>
            </a:xfrm>
            <a:prstGeom prst="rect">
              <a:avLst/>
            </a:prstGeom>
            <a:ln>
              <a:solidFill>
                <a:schemeClr val="tx1"/>
              </a:solidFill>
            </a:ln>
          </p:spPr>
        </p:pic>
      </p:grpSp>
      <p:sp>
        <p:nvSpPr>
          <p:cNvPr id="9" name="Content Placeholder 11"/>
          <p:cNvSpPr>
            <a:spLocks noGrp="1"/>
          </p:cNvSpPr>
          <p:nvPr>
            <p:ph idx="1"/>
          </p:nvPr>
        </p:nvSpPr>
        <p:spPr>
          <a:xfrm>
            <a:off x="457200" y="914400"/>
            <a:ext cx="8229600" cy="1139668"/>
          </a:xfrm>
        </p:spPr>
        <p:txBody>
          <a:bodyPr/>
          <a:lstStyle/>
          <a:p>
            <a:pPr marL="0" indent="0">
              <a:buNone/>
            </a:pPr>
            <a:r>
              <a:rPr lang="en-US" dirty="0" smtClean="0"/>
              <a:t>Identify hazards and what should be done to control them.</a:t>
            </a:r>
            <a:endParaRPr lang="en-US" dirty="0"/>
          </a:p>
        </p:txBody>
      </p:sp>
    </p:spTree>
    <p:extLst>
      <p:ext uri="{BB962C8B-B14F-4D97-AF65-F5344CB8AC3E}">
        <p14:creationId xmlns:p14="http://schemas.microsoft.com/office/powerpoint/2010/main" val="277212071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Hazard Recognition</a:t>
            </a:r>
            <a:endParaRPr lang="en-US" dirty="0"/>
          </a:p>
        </p:txBody>
      </p:sp>
      <p:grpSp>
        <p:nvGrpSpPr>
          <p:cNvPr id="2" name="Group 1" title="identify hazards"/>
          <p:cNvGrpSpPr/>
          <p:nvPr/>
        </p:nvGrpSpPr>
        <p:grpSpPr>
          <a:xfrm>
            <a:off x="609600" y="2362200"/>
            <a:ext cx="7907290" cy="3667769"/>
            <a:chOff x="609600" y="2362200"/>
            <a:chExt cx="7907290" cy="3667769"/>
          </a:xfrm>
        </p:grpSpPr>
        <p:sp>
          <p:nvSpPr>
            <p:cNvPr id="13" name="Rectangle 12"/>
            <p:cNvSpPr/>
            <p:nvPr/>
          </p:nvSpPr>
          <p:spPr>
            <a:xfrm>
              <a:off x="3856681" y="5814525"/>
              <a:ext cx="1180131" cy="215444"/>
            </a:xfrm>
            <a:prstGeom prst="rect">
              <a:avLst/>
            </a:prstGeom>
          </p:spPr>
          <p:txBody>
            <a:bodyPr wrap="none">
              <a:spAutoFit/>
            </a:bodyPr>
            <a:lstStyle/>
            <a:p>
              <a:pPr algn="ctr"/>
              <a:r>
                <a:rPr lang="en-US" sz="800" dirty="0" smtClean="0"/>
                <a:t>Source of photos: OSHA</a:t>
              </a:r>
              <a:endParaRPr lang="en-US" sz="800" dirty="0"/>
            </a:p>
          </p:txBody>
        </p:sp>
        <p:pic>
          <p:nvPicPr>
            <p:cNvPr id="1026" name="Picture 2" descr="Employees climbed 130+' metal fixed ladder. Ladder not provided with ladder climbing device, offset landings every 20', or cage with a maximum length of 30'.&#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 y="2362200"/>
              <a:ext cx="2362200" cy="28415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4" title="Broken ladderwell"/>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05682" y="2982201"/>
              <a:ext cx="2082131" cy="2732798"/>
            </a:xfrm>
            <a:prstGeom prst="rect">
              <a:avLst/>
            </a:prstGeom>
            <a:ln>
              <a:solidFill>
                <a:schemeClr val="tx1"/>
              </a:solidFill>
            </a:ln>
          </p:spPr>
        </p:pic>
        <p:pic>
          <p:nvPicPr>
            <p:cNvPr id="6" name="Picture 5" title="Back of truck"/>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91200" y="2362200"/>
              <a:ext cx="2725690" cy="2051150"/>
            </a:xfrm>
            <a:prstGeom prst="rect">
              <a:avLst/>
            </a:prstGeom>
            <a:ln>
              <a:solidFill>
                <a:schemeClr val="tx1"/>
              </a:solidFill>
            </a:ln>
          </p:spPr>
        </p:pic>
      </p:grpSp>
      <p:sp>
        <p:nvSpPr>
          <p:cNvPr id="9" name="Content Placeholder 11"/>
          <p:cNvSpPr>
            <a:spLocks noGrp="1"/>
          </p:cNvSpPr>
          <p:nvPr>
            <p:ph idx="1"/>
          </p:nvPr>
        </p:nvSpPr>
        <p:spPr>
          <a:xfrm>
            <a:off x="457200" y="1123006"/>
            <a:ext cx="8229600" cy="1139668"/>
          </a:xfrm>
        </p:spPr>
        <p:txBody>
          <a:bodyPr/>
          <a:lstStyle/>
          <a:p>
            <a:pPr marL="0" indent="0">
              <a:buNone/>
            </a:pPr>
            <a:r>
              <a:rPr lang="en-US" dirty="0" smtClean="0"/>
              <a:t>Identify hazards and what should be done to control them.</a:t>
            </a:r>
            <a:endParaRPr lang="en-US" dirty="0"/>
          </a:p>
        </p:txBody>
      </p:sp>
    </p:spTree>
    <p:extLst>
      <p:ext uri="{BB962C8B-B14F-4D97-AF65-F5344CB8AC3E}">
        <p14:creationId xmlns:p14="http://schemas.microsoft.com/office/powerpoint/2010/main" val="420604804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Hazard Recognition</a:t>
            </a:r>
            <a:endParaRPr lang="en-US" dirty="0"/>
          </a:p>
        </p:txBody>
      </p:sp>
      <p:grpSp>
        <p:nvGrpSpPr>
          <p:cNvPr id="2" name="Group 1" title="identify hazards"/>
          <p:cNvGrpSpPr/>
          <p:nvPr/>
        </p:nvGrpSpPr>
        <p:grpSpPr>
          <a:xfrm>
            <a:off x="514979" y="2495272"/>
            <a:ext cx="7980644" cy="3437727"/>
            <a:chOff x="514979" y="2495272"/>
            <a:chExt cx="7980644" cy="3437727"/>
          </a:xfrm>
        </p:grpSpPr>
        <p:sp>
          <p:nvSpPr>
            <p:cNvPr id="13" name="Rectangle 12"/>
            <p:cNvSpPr/>
            <p:nvPr/>
          </p:nvSpPr>
          <p:spPr>
            <a:xfrm>
              <a:off x="4114131" y="5717555"/>
              <a:ext cx="779381" cy="215444"/>
            </a:xfrm>
            <a:prstGeom prst="rect">
              <a:avLst/>
            </a:prstGeom>
          </p:spPr>
          <p:txBody>
            <a:bodyPr wrap="none">
              <a:spAutoFit/>
            </a:bodyPr>
            <a:lstStyle/>
            <a:p>
              <a:r>
                <a:rPr lang="en-US" sz="800" dirty="0" smtClean="0"/>
                <a:t>Source: OSHA</a:t>
              </a:r>
              <a:endParaRPr lang="en-US" sz="800" dirty="0"/>
            </a:p>
          </p:txBody>
        </p:sp>
        <p:pic>
          <p:nvPicPr>
            <p:cNvPr id="3" name="Picture 2" title="industrial ladderwell"/>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05499" y="2495272"/>
              <a:ext cx="2502568" cy="1880467"/>
            </a:xfrm>
            <a:prstGeom prst="rect">
              <a:avLst/>
            </a:prstGeom>
          </p:spPr>
        </p:pic>
        <p:pic>
          <p:nvPicPr>
            <p:cNvPr id="5" name="Picture 4" title="Wooden stairs with no handrail"/>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98844" y="2495272"/>
              <a:ext cx="2503302" cy="1867456"/>
            </a:xfrm>
            <a:prstGeom prst="rect">
              <a:avLst/>
            </a:prstGeom>
            <a:ln>
              <a:solidFill>
                <a:schemeClr val="tx1"/>
              </a:solidFill>
            </a:ln>
          </p:spPr>
        </p:pic>
        <p:pic>
          <p:nvPicPr>
            <p:cNvPr id="6" name="Picture 5" title="Step stool"/>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32119" y="3810000"/>
              <a:ext cx="2543407" cy="1907555"/>
            </a:xfrm>
            <a:prstGeom prst="rect">
              <a:avLst/>
            </a:prstGeom>
            <a:ln>
              <a:solidFill>
                <a:schemeClr val="tx1"/>
              </a:solidFill>
            </a:ln>
          </p:spPr>
        </p:pic>
        <p:sp>
          <p:nvSpPr>
            <p:cNvPr id="9" name="Rectangle 8"/>
            <p:cNvSpPr/>
            <p:nvPr/>
          </p:nvSpPr>
          <p:spPr>
            <a:xfrm>
              <a:off x="514979" y="4362728"/>
              <a:ext cx="779381" cy="215444"/>
            </a:xfrm>
            <a:prstGeom prst="rect">
              <a:avLst/>
            </a:prstGeom>
          </p:spPr>
          <p:txBody>
            <a:bodyPr wrap="none">
              <a:spAutoFit/>
            </a:bodyPr>
            <a:lstStyle/>
            <a:p>
              <a:r>
                <a:rPr lang="en-US" sz="800" dirty="0" smtClean="0"/>
                <a:t>Source: OSHA</a:t>
              </a:r>
              <a:endParaRPr lang="en-US" sz="800" dirty="0"/>
            </a:p>
          </p:txBody>
        </p:sp>
        <p:sp>
          <p:nvSpPr>
            <p:cNvPr id="10" name="Rectangle 9"/>
            <p:cNvSpPr/>
            <p:nvPr/>
          </p:nvSpPr>
          <p:spPr>
            <a:xfrm>
              <a:off x="7738685" y="4369566"/>
              <a:ext cx="756938" cy="215444"/>
            </a:xfrm>
            <a:prstGeom prst="rect">
              <a:avLst/>
            </a:prstGeom>
          </p:spPr>
          <p:txBody>
            <a:bodyPr wrap="none">
              <a:spAutoFit/>
            </a:bodyPr>
            <a:lstStyle/>
            <a:p>
              <a:r>
                <a:rPr lang="en-US" sz="800" dirty="0" smtClean="0"/>
                <a:t>Source: WVU</a:t>
              </a:r>
              <a:endParaRPr lang="en-US" sz="800" dirty="0"/>
            </a:p>
          </p:txBody>
        </p:sp>
      </p:grpSp>
      <p:sp>
        <p:nvSpPr>
          <p:cNvPr id="14" name="Content Placeholder 11"/>
          <p:cNvSpPr>
            <a:spLocks noGrp="1"/>
          </p:cNvSpPr>
          <p:nvPr>
            <p:ph idx="1"/>
          </p:nvPr>
        </p:nvSpPr>
        <p:spPr>
          <a:xfrm>
            <a:off x="514979" y="969033"/>
            <a:ext cx="8229600" cy="1139668"/>
          </a:xfrm>
        </p:spPr>
        <p:txBody>
          <a:bodyPr/>
          <a:lstStyle/>
          <a:p>
            <a:pPr marL="0" indent="0">
              <a:buNone/>
            </a:pPr>
            <a:r>
              <a:rPr lang="en-US" dirty="0" smtClean="0"/>
              <a:t>Identify hazards and what should be done to control them.</a:t>
            </a:r>
            <a:endParaRPr lang="en-US" dirty="0"/>
          </a:p>
        </p:txBody>
      </p:sp>
    </p:spTree>
    <p:extLst>
      <p:ext uri="{BB962C8B-B14F-4D97-AF65-F5344CB8AC3E}">
        <p14:creationId xmlns:p14="http://schemas.microsoft.com/office/powerpoint/2010/main" val="216814874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Hazard Recognition</a:t>
            </a:r>
            <a:endParaRPr lang="en-US" dirty="0"/>
          </a:p>
        </p:txBody>
      </p:sp>
      <p:grpSp>
        <p:nvGrpSpPr>
          <p:cNvPr id="2" name="Group 1" title="identify hazards"/>
          <p:cNvGrpSpPr/>
          <p:nvPr/>
        </p:nvGrpSpPr>
        <p:grpSpPr>
          <a:xfrm>
            <a:off x="694947" y="2538520"/>
            <a:ext cx="7572965" cy="3077646"/>
            <a:chOff x="694947" y="2538520"/>
            <a:chExt cx="7572965" cy="3077646"/>
          </a:xfrm>
        </p:grpSpPr>
        <p:sp>
          <p:nvSpPr>
            <p:cNvPr id="13" name="Rectangle 12"/>
            <p:cNvSpPr/>
            <p:nvPr/>
          </p:nvSpPr>
          <p:spPr>
            <a:xfrm>
              <a:off x="3981934" y="5400722"/>
              <a:ext cx="1180131" cy="215444"/>
            </a:xfrm>
            <a:prstGeom prst="rect">
              <a:avLst/>
            </a:prstGeom>
          </p:spPr>
          <p:txBody>
            <a:bodyPr wrap="none">
              <a:spAutoFit/>
            </a:bodyPr>
            <a:lstStyle/>
            <a:p>
              <a:r>
                <a:rPr lang="en-US" sz="800" dirty="0" smtClean="0"/>
                <a:t>Source of photos: OSHA</a:t>
              </a:r>
              <a:endParaRPr lang="en-US" sz="800" dirty="0"/>
            </a:p>
          </p:txBody>
        </p:sp>
        <p:pic>
          <p:nvPicPr>
            <p:cNvPr id="5" name="Picture 4" title="identify hazards"/>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4947" y="2538520"/>
              <a:ext cx="2358018" cy="1780959"/>
            </a:xfrm>
            <a:prstGeom prst="rect">
              <a:avLst/>
            </a:prstGeom>
            <a:ln>
              <a:solidFill>
                <a:schemeClr val="tx1"/>
              </a:solidFill>
            </a:ln>
          </p:spPr>
        </p:pic>
        <p:pic>
          <p:nvPicPr>
            <p:cNvPr id="7" name="Picture 6" title="man on scaffol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90711" y="3637913"/>
              <a:ext cx="2358018" cy="1749671"/>
            </a:xfrm>
            <a:prstGeom prst="rect">
              <a:avLst/>
            </a:prstGeom>
            <a:ln>
              <a:solidFill>
                <a:schemeClr val="tx1"/>
              </a:solidFill>
            </a:ln>
          </p:spPr>
        </p:pic>
        <p:pic>
          <p:nvPicPr>
            <p:cNvPr id="9" name="Picture 8" title="man climbing scaffoldi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886475" y="2538520"/>
              <a:ext cx="2381437" cy="1753002"/>
            </a:xfrm>
            <a:prstGeom prst="rect">
              <a:avLst/>
            </a:prstGeom>
            <a:ln>
              <a:solidFill>
                <a:schemeClr val="tx1"/>
              </a:solidFill>
            </a:ln>
          </p:spPr>
        </p:pic>
      </p:grpSp>
      <p:sp>
        <p:nvSpPr>
          <p:cNvPr id="10" name="Content Placeholder 11"/>
          <p:cNvSpPr>
            <a:spLocks noGrp="1"/>
          </p:cNvSpPr>
          <p:nvPr>
            <p:ph idx="1"/>
          </p:nvPr>
        </p:nvSpPr>
        <p:spPr>
          <a:xfrm>
            <a:off x="504497" y="1066800"/>
            <a:ext cx="8229600" cy="1139668"/>
          </a:xfrm>
        </p:spPr>
        <p:txBody>
          <a:bodyPr/>
          <a:lstStyle/>
          <a:p>
            <a:pPr marL="0" indent="0">
              <a:buNone/>
            </a:pPr>
            <a:r>
              <a:rPr lang="en-US" dirty="0" smtClean="0"/>
              <a:t>Identify hazards and what should be done to control them.</a:t>
            </a:r>
            <a:endParaRPr lang="en-US" dirty="0"/>
          </a:p>
        </p:txBody>
      </p:sp>
    </p:spTree>
    <p:extLst>
      <p:ext uri="{BB962C8B-B14F-4D97-AF65-F5344CB8AC3E}">
        <p14:creationId xmlns:p14="http://schemas.microsoft.com/office/powerpoint/2010/main" val="42586707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Hazards and Controls</a:t>
            </a:r>
          </a:p>
        </p:txBody>
      </p:sp>
      <p:sp>
        <p:nvSpPr>
          <p:cNvPr id="3" name="Content Placeholder 2"/>
          <p:cNvSpPr>
            <a:spLocks noGrp="1"/>
          </p:cNvSpPr>
          <p:nvPr>
            <p:ph idx="1"/>
          </p:nvPr>
        </p:nvSpPr>
        <p:spPr>
          <a:xfrm>
            <a:off x="914400" y="1295400"/>
            <a:ext cx="7315200" cy="4495801"/>
          </a:xfrm>
        </p:spPr>
        <p:txBody>
          <a:bodyPr/>
          <a:lstStyle/>
          <a:p>
            <a:pPr marL="0" indent="0">
              <a:buNone/>
            </a:pPr>
            <a:r>
              <a:rPr lang="en-US" dirty="0" smtClean="0"/>
              <a:t>Controlling slip hazards:</a:t>
            </a:r>
          </a:p>
          <a:p>
            <a:r>
              <a:rPr lang="en-US" sz="2800" dirty="0" smtClean="0"/>
              <a:t>Keep walking/working surfaces as clean and dry as possible.</a:t>
            </a:r>
          </a:p>
          <a:p>
            <a:r>
              <a:rPr lang="en-US" sz="2800" dirty="0"/>
              <a:t>Make sure </a:t>
            </a:r>
            <a:r>
              <a:rPr lang="en-US" sz="2800" dirty="0" smtClean="0"/>
              <a:t>your </a:t>
            </a:r>
            <a:r>
              <a:rPr lang="en-US" sz="2800" dirty="0"/>
              <a:t>footwear is as slip resistant as </a:t>
            </a:r>
            <a:r>
              <a:rPr lang="en-US" sz="2800" dirty="0" smtClean="0"/>
              <a:t>possible.</a:t>
            </a:r>
          </a:p>
          <a:p>
            <a:r>
              <a:rPr lang="en-US" sz="2800" dirty="0" smtClean="0"/>
              <a:t>Require drainage for wet operations.</a:t>
            </a:r>
            <a:endParaRPr lang="en-US" sz="2800" dirty="0"/>
          </a:p>
          <a:p>
            <a:r>
              <a:rPr lang="en-US" sz="2800" dirty="0" smtClean="0"/>
              <a:t>Clean up or mark and report spills.</a:t>
            </a:r>
          </a:p>
          <a:p>
            <a:r>
              <a:rPr lang="en-US" sz="2800" dirty="0" smtClean="0"/>
              <a:t>Remove ice and snow frequently and regularly.</a:t>
            </a:r>
          </a:p>
        </p:txBody>
      </p:sp>
    </p:spTree>
    <p:extLst>
      <p:ext uri="{BB962C8B-B14F-4D97-AF65-F5344CB8AC3E}">
        <p14:creationId xmlns:p14="http://schemas.microsoft.com/office/powerpoint/2010/main" val="2589660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Check</a:t>
            </a:r>
            <a:endParaRPr lang="en-US" dirty="0"/>
          </a:p>
        </p:txBody>
      </p:sp>
      <p:sp>
        <p:nvSpPr>
          <p:cNvPr id="3" name="Content Placeholder 2"/>
          <p:cNvSpPr>
            <a:spLocks noGrp="1"/>
          </p:cNvSpPr>
          <p:nvPr>
            <p:ph idx="1"/>
          </p:nvPr>
        </p:nvSpPr>
        <p:spPr>
          <a:xfrm>
            <a:off x="914400" y="1295399"/>
            <a:ext cx="7315200" cy="3595055"/>
          </a:xfrm>
        </p:spPr>
        <p:txBody>
          <a:bodyPr>
            <a:normAutofit/>
          </a:bodyPr>
          <a:lstStyle/>
          <a:p>
            <a:pPr marL="514350" indent="-514350">
              <a:buFont typeface="+mj-lt"/>
              <a:buAutoNum type="arabicPeriod"/>
            </a:pPr>
            <a:r>
              <a:rPr lang="en-US" dirty="0" smtClean="0"/>
              <a:t>Slips, trips, and falls make up what percent of all accidental deaths?</a:t>
            </a:r>
          </a:p>
          <a:p>
            <a:pPr marL="1314450" lvl="2" indent="-514350">
              <a:buFont typeface="+mj-lt"/>
              <a:buAutoNum type="alphaLcPeriod"/>
            </a:pPr>
            <a:r>
              <a:rPr lang="en-US" sz="3200" dirty="0" smtClean="0"/>
              <a:t>2%</a:t>
            </a:r>
          </a:p>
          <a:p>
            <a:pPr marL="1314450" lvl="2" indent="-514350">
              <a:buFont typeface="+mj-lt"/>
              <a:buAutoNum type="alphaLcPeriod"/>
            </a:pPr>
            <a:r>
              <a:rPr lang="en-US" sz="3200" dirty="0" smtClean="0"/>
              <a:t>15%</a:t>
            </a:r>
            <a:endParaRPr lang="en-US" sz="3200" dirty="0"/>
          </a:p>
          <a:p>
            <a:pPr marL="1314450" lvl="2" indent="-514350">
              <a:buFont typeface="+mj-lt"/>
              <a:buAutoNum type="alphaLcPeriod"/>
            </a:pPr>
            <a:r>
              <a:rPr lang="en-US" sz="3200" dirty="0" smtClean="0"/>
              <a:t>36%</a:t>
            </a:r>
          </a:p>
          <a:p>
            <a:pPr marL="1314450" lvl="2" indent="-514350">
              <a:buFont typeface="+mj-lt"/>
              <a:buAutoNum type="alphaLcPeriod"/>
            </a:pPr>
            <a:r>
              <a:rPr lang="en-US" sz="3200" dirty="0" smtClean="0"/>
              <a:t>50% </a:t>
            </a:r>
          </a:p>
        </p:txBody>
      </p:sp>
      <p:sp>
        <p:nvSpPr>
          <p:cNvPr id="7" name="Content Placeholder 2"/>
          <p:cNvSpPr txBox="1">
            <a:spLocks/>
          </p:cNvSpPr>
          <p:nvPr/>
        </p:nvSpPr>
        <p:spPr>
          <a:xfrm>
            <a:off x="457200" y="4997893"/>
            <a:ext cx="8229600" cy="8310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lvl="1" indent="0" algn="ctr">
              <a:buFont typeface="Arial" pitchFamily="34" charset="0"/>
              <a:buNone/>
            </a:pPr>
            <a:r>
              <a:rPr lang="en-US" sz="3200" b="1" dirty="0" smtClean="0"/>
              <a:t>Answer: </a:t>
            </a:r>
            <a:r>
              <a:rPr lang="en-US" sz="3200" b="1" dirty="0" smtClean="0">
                <a:solidFill>
                  <a:srgbClr val="FF0000"/>
                </a:solidFill>
              </a:rPr>
              <a:t>b</a:t>
            </a:r>
            <a:r>
              <a:rPr lang="en-US" sz="3200" b="1" dirty="0">
                <a:solidFill>
                  <a:srgbClr val="FF0000"/>
                </a:solidFill>
              </a:rPr>
              <a:t>. </a:t>
            </a:r>
            <a:r>
              <a:rPr lang="en-US" sz="3200" b="1" dirty="0" smtClean="0">
                <a:solidFill>
                  <a:srgbClr val="FF0000"/>
                </a:solidFill>
              </a:rPr>
              <a:t>15%</a:t>
            </a:r>
            <a:endParaRPr lang="en-US" sz="3200" b="1" dirty="0">
              <a:solidFill>
                <a:srgbClr val="FF0000"/>
              </a:solidFill>
            </a:endParaRPr>
          </a:p>
        </p:txBody>
      </p:sp>
    </p:spTree>
    <p:extLst>
      <p:ext uri="{BB962C8B-B14F-4D97-AF65-F5344CB8AC3E}">
        <p14:creationId xmlns:p14="http://schemas.microsoft.com/office/powerpoint/2010/main" val="201790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Check</a:t>
            </a:r>
            <a:endParaRPr lang="en-US" dirty="0"/>
          </a:p>
        </p:txBody>
      </p:sp>
      <p:sp>
        <p:nvSpPr>
          <p:cNvPr id="3" name="Content Placeholder 2"/>
          <p:cNvSpPr>
            <a:spLocks noGrp="1"/>
          </p:cNvSpPr>
          <p:nvPr>
            <p:ph idx="1"/>
          </p:nvPr>
        </p:nvSpPr>
        <p:spPr>
          <a:xfrm>
            <a:off x="609600" y="1143001"/>
            <a:ext cx="8077200" cy="3747454"/>
          </a:xfrm>
        </p:spPr>
        <p:txBody>
          <a:bodyPr>
            <a:normAutofit lnSpcReduction="10000"/>
          </a:bodyPr>
          <a:lstStyle/>
          <a:p>
            <a:pPr marL="514350" indent="-514350">
              <a:buFont typeface="+mj-lt"/>
              <a:buAutoNum type="arabicPeriod" startAt="2"/>
            </a:pPr>
            <a:r>
              <a:rPr lang="en-US" dirty="0" smtClean="0"/>
              <a:t>What is the easiest and most accurate way to use a portable ladder according to the manufacturer?</a:t>
            </a:r>
            <a:endParaRPr lang="en-US" dirty="0"/>
          </a:p>
          <a:p>
            <a:pPr marL="1314450" lvl="2" indent="-514350">
              <a:buFont typeface="+mj-lt"/>
              <a:buAutoNum type="alphaLcPeriod"/>
            </a:pPr>
            <a:r>
              <a:rPr lang="en-US" sz="2800" dirty="0" smtClean="0"/>
              <a:t>Contact the manufacturer via cell phone</a:t>
            </a:r>
            <a:endParaRPr lang="en-US" sz="2800" dirty="0"/>
          </a:p>
          <a:p>
            <a:pPr marL="1314450" lvl="2" indent="-514350">
              <a:buFont typeface="+mj-lt"/>
              <a:buAutoNum type="alphaLcPeriod"/>
            </a:pPr>
            <a:r>
              <a:rPr lang="en-US" sz="2800" dirty="0" smtClean="0"/>
              <a:t>Download the material from the internet.</a:t>
            </a:r>
          </a:p>
          <a:p>
            <a:pPr marL="1314450" lvl="2" indent="-514350">
              <a:buFont typeface="+mj-lt"/>
              <a:buAutoNum type="alphaLcPeriod"/>
            </a:pPr>
            <a:r>
              <a:rPr lang="en-US" sz="2800" dirty="0" smtClean="0"/>
              <a:t>Read and follow all warning labels and stickers.</a:t>
            </a:r>
          </a:p>
          <a:p>
            <a:pPr marL="1314450" lvl="2" indent="-514350">
              <a:buFont typeface="+mj-lt"/>
              <a:buAutoNum type="alphaLcPeriod"/>
            </a:pPr>
            <a:r>
              <a:rPr lang="en-US" sz="2800" dirty="0" smtClean="0"/>
              <a:t>Ask a </a:t>
            </a:r>
            <a:r>
              <a:rPr lang="en-US" dirty="0" smtClean="0"/>
              <a:t>fellow worker.</a:t>
            </a:r>
            <a:endParaRPr lang="en-US" dirty="0"/>
          </a:p>
        </p:txBody>
      </p:sp>
      <p:sp>
        <p:nvSpPr>
          <p:cNvPr id="7" name="Content Placeholder 2"/>
          <p:cNvSpPr txBox="1">
            <a:spLocks/>
          </p:cNvSpPr>
          <p:nvPr/>
        </p:nvSpPr>
        <p:spPr>
          <a:xfrm>
            <a:off x="457200" y="4935349"/>
            <a:ext cx="8229600" cy="9457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lvl="1" indent="0" algn="ctr">
              <a:buNone/>
            </a:pPr>
            <a:r>
              <a:rPr lang="en-US" sz="3000" b="1" dirty="0" smtClean="0"/>
              <a:t>Answer: </a:t>
            </a:r>
            <a:r>
              <a:rPr lang="en-US" sz="3000" b="1" dirty="0" smtClean="0">
                <a:solidFill>
                  <a:srgbClr val="FF0000"/>
                </a:solidFill>
              </a:rPr>
              <a:t>c.</a:t>
            </a:r>
            <a:r>
              <a:rPr lang="en-US" sz="3000" dirty="0">
                <a:solidFill>
                  <a:srgbClr val="FF0000"/>
                </a:solidFill>
              </a:rPr>
              <a:t> </a:t>
            </a:r>
            <a:r>
              <a:rPr lang="en-US" sz="3000" b="1" dirty="0">
                <a:solidFill>
                  <a:srgbClr val="FF0000"/>
                </a:solidFill>
              </a:rPr>
              <a:t>Read and follow all warning </a:t>
            </a:r>
            <a:r>
              <a:rPr lang="en-US" sz="3000" b="1" dirty="0" smtClean="0">
                <a:solidFill>
                  <a:srgbClr val="FF0000"/>
                </a:solidFill>
              </a:rPr>
              <a:t/>
            </a:r>
            <a:br>
              <a:rPr lang="en-US" sz="3000" b="1" dirty="0" smtClean="0">
                <a:solidFill>
                  <a:srgbClr val="FF0000"/>
                </a:solidFill>
              </a:rPr>
            </a:br>
            <a:r>
              <a:rPr lang="en-US" sz="3000" b="1" dirty="0" smtClean="0">
                <a:solidFill>
                  <a:srgbClr val="FF0000"/>
                </a:solidFill>
              </a:rPr>
              <a:t>    labels </a:t>
            </a:r>
            <a:r>
              <a:rPr lang="en-US" sz="3000" b="1" dirty="0">
                <a:solidFill>
                  <a:srgbClr val="FF0000"/>
                </a:solidFill>
              </a:rPr>
              <a:t>and stickers</a:t>
            </a:r>
            <a:r>
              <a:rPr lang="en-US" sz="3000" b="1" dirty="0" smtClean="0">
                <a:solidFill>
                  <a:srgbClr val="FF0000"/>
                </a:solidFill>
              </a:rPr>
              <a:t>.</a:t>
            </a:r>
            <a:endParaRPr lang="en-US" sz="3000" b="1" dirty="0">
              <a:solidFill>
                <a:srgbClr val="FF0000"/>
              </a:solidFill>
            </a:endParaRPr>
          </a:p>
        </p:txBody>
      </p:sp>
    </p:spTree>
    <p:extLst>
      <p:ext uri="{BB962C8B-B14F-4D97-AF65-F5344CB8AC3E}">
        <p14:creationId xmlns:p14="http://schemas.microsoft.com/office/powerpoint/2010/main" val="157431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Check</a:t>
            </a:r>
            <a:endParaRPr lang="en-US" dirty="0"/>
          </a:p>
        </p:txBody>
      </p:sp>
      <p:sp>
        <p:nvSpPr>
          <p:cNvPr id="3" name="Content Placeholder 2"/>
          <p:cNvSpPr>
            <a:spLocks noGrp="1"/>
          </p:cNvSpPr>
          <p:nvPr>
            <p:ph idx="1"/>
          </p:nvPr>
        </p:nvSpPr>
        <p:spPr>
          <a:xfrm>
            <a:off x="457200" y="1066801"/>
            <a:ext cx="8229600" cy="4114800"/>
          </a:xfrm>
        </p:spPr>
        <p:txBody>
          <a:bodyPr>
            <a:normAutofit/>
          </a:bodyPr>
          <a:lstStyle/>
          <a:p>
            <a:pPr marL="514350" indent="-514350">
              <a:buFont typeface="+mj-lt"/>
              <a:buAutoNum type="arabicPeriod" startAt="3"/>
            </a:pPr>
            <a:r>
              <a:rPr lang="en-US" dirty="0" smtClean="0"/>
              <a:t>When using a portable ladder to access another level, which statement is true?</a:t>
            </a:r>
            <a:endParaRPr lang="en-US" dirty="0"/>
          </a:p>
          <a:p>
            <a:pPr marL="1314450" lvl="2" indent="-514350">
              <a:buFont typeface="+mj-lt"/>
              <a:buAutoNum type="alphaLcPeriod"/>
            </a:pPr>
            <a:r>
              <a:rPr lang="en-US" sz="2800" dirty="0" smtClean="0"/>
              <a:t>A step ladder may be used if long enough.</a:t>
            </a:r>
            <a:endParaRPr lang="en-US" sz="2800" dirty="0"/>
          </a:p>
          <a:p>
            <a:pPr marL="1314450" lvl="2" indent="-514350">
              <a:buFont typeface="+mj-lt"/>
              <a:buAutoNum type="alphaLcPeriod"/>
            </a:pPr>
            <a:r>
              <a:rPr lang="en-US" sz="2800" dirty="0" smtClean="0"/>
              <a:t>Portable ladders may never be used.</a:t>
            </a:r>
          </a:p>
          <a:p>
            <a:pPr marL="1314450" lvl="2" indent="-514350">
              <a:buFont typeface="+mj-lt"/>
              <a:buAutoNum type="alphaLcPeriod"/>
            </a:pPr>
            <a:r>
              <a:rPr lang="en-US" sz="2800" dirty="0" smtClean="0"/>
              <a:t>The ladder should be secured and extend 3 feet above the level you are accessing.</a:t>
            </a:r>
            <a:endParaRPr lang="en-US" sz="2800" dirty="0"/>
          </a:p>
          <a:p>
            <a:pPr marL="1314450" lvl="2" indent="-514350">
              <a:buFont typeface="+mj-lt"/>
              <a:buAutoNum type="alphaLcPeriod"/>
            </a:pPr>
            <a:r>
              <a:rPr lang="en-US" sz="2800" dirty="0" smtClean="0"/>
              <a:t>Carrying tools and materials is permitted.</a:t>
            </a:r>
            <a:endParaRPr lang="en-US" sz="2800" dirty="0"/>
          </a:p>
        </p:txBody>
      </p:sp>
      <p:sp>
        <p:nvSpPr>
          <p:cNvPr id="7" name="Content Placeholder 2"/>
          <p:cNvSpPr txBox="1">
            <a:spLocks/>
          </p:cNvSpPr>
          <p:nvPr/>
        </p:nvSpPr>
        <p:spPr>
          <a:xfrm>
            <a:off x="457200" y="4724400"/>
            <a:ext cx="8229600" cy="15168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lvl="1" indent="0">
              <a:buNone/>
            </a:pPr>
            <a:r>
              <a:rPr lang="en-US" b="1" dirty="0" smtClean="0"/>
              <a:t>Answer: </a:t>
            </a:r>
            <a:r>
              <a:rPr lang="en-US" b="1" dirty="0" smtClean="0">
                <a:solidFill>
                  <a:srgbClr val="FF0000"/>
                </a:solidFill>
              </a:rPr>
              <a:t>c.</a:t>
            </a:r>
            <a:r>
              <a:rPr lang="en-US" dirty="0" smtClean="0">
                <a:solidFill>
                  <a:srgbClr val="FF0000"/>
                </a:solidFill>
              </a:rPr>
              <a:t> </a:t>
            </a:r>
            <a:r>
              <a:rPr lang="en-US" b="1" dirty="0">
                <a:solidFill>
                  <a:srgbClr val="FF0000"/>
                </a:solidFill>
              </a:rPr>
              <a:t>The ladder should be secured </a:t>
            </a:r>
            <a:r>
              <a:rPr lang="en-US" b="1" dirty="0" smtClean="0">
                <a:solidFill>
                  <a:srgbClr val="FF0000"/>
                </a:solidFill>
              </a:rPr>
              <a:t/>
            </a:r>
            <a:br>
              <a:rPr lang="en-US" b="1" dirty="0" smtClean="0">
                <a:solidFill>
                  <a:srgbClr val="FF0000"/>
                </a:solidFill>
              </a:rPr>
            </a:br>
            <a:r>
              <a:rPr lang="en-US" b="1" dirty="0" smtClean="0">
                <a:solidFill>
                  <a:srgbClr val="FF0000"/>
                </a:solidFill>
              </a:rPr>
              <a:t>               and </a:t>
            </a:r>
            <a:r>
              <a:rPr lang="en-US" b="1" dirty="0">
                <a:solidFill>
                  <a:srgbClr val="FF0000"/>
                </a:solidFill>
              </a:rPr>
              <a:t>extend 3 feet above the level </a:t>
            </a:r>
            <a:r>
              <a:rPr lang="en-US" b="1" dirty="0" smtClean="0">
                <a:solidFill>
                  <a:srgbClr val="FF0000"/>
                </a:solidFill>
              </a:rPr>
              <a:t/>
            </a:r>
            <a:br>
              <a:rPr lang="en-US" b="1" dirty="0" smtClean="0">
                <a:solidFill>
                  <a:srgbClr val="FF0000"/>
                </a:solidFill>
              </a:rPr>
            </a:br>
            <a:r>
              <a:rPr lang="en-US" b="1" dirty="0" smtClean="0">
                <a:solidFill>
                  <a:srgbClr val="FF0000"/>
                </a:solidFill>
              </a:rPr>
              <a:t>               you </a:t>
            </a:r>
            <a:r>
              <a:rPr lang="en-US" b="1" dirty="0">
                <a:solidFill>
                  <a:srgbClr val="FF0000"/>
                </a:solidFill>
              </a:rPr>
              <a:t>are accessing</a:t>
            </a:r>
            <a:r>
              <a:rPr lang="en-US" b="1" dirty="0" smtClean="0">
                <a:solidFill>
                  <a:srgbClr val="FF0000"/>
                </a:solidFill>
              </a:rPr>
              <a:t>. </a:t>
            </a:r>
            <a:endParaRPr lang="en-US" b="1" dirty="0">
              <a:solidFill>
                <a:srgbClr val="FF0000"/>
              </a:solidFill>
            </a:endParaRPr>
          </a:p>
        </p:txBody>
      </p:sp>
    </p:spTree>
    <p:extLst>
      <p:ext uri="{BB962C8B-B14F-4D97-AF65-F5344CB8AC3E}">
        <p14:creationId xmlns:p14="http://schemas.microsoft.com/office/powerpoint/2010/main" val="372624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Check</a:t>
            </a:r>
            <a:endParaRPr lang="en-US" dirty="0"/>
          </a:p>
        </p:txBody>
      </p:sp>
      <p:sp>
        <p:nvSpPr>
          <p:cNvPr id="3" name="Content Placeholder 2"/>
          <p:cNvSpPr>
            <a:spLocks noGrp="1"/>
          </p:cNvSpPr>
          <p:nvPr>
            <p:ph idx="1"/>
          </p:nvPr>
        </p:nvSpPr>
        <p:spPr>
          <a:xfrm>
            <a:off x="609600" y="1295399"/>
            <a:ext cx="8077200" cy="3886201"/>
          </a:xfrm>
        </p:spPr>
        <p:txBody>
          <a:bodyPr>
            <a:normAutofit fontScale="92500" lnSpcReduction="10000"/>
          </a:bodyPr>
          <a:lstStyle/>
          <a:p>
            <a:pPr marL="514350" indent="-514350">
              <a:buFont typeface="+mj-lt"/>
              <a:buAutoNum type="arabicPeriod" startAt="4"/>
            </a:pPr>
            <a:r>
              <a:rPr lang="en-US" dirty="0" smtClean="0"/>
              <a:t>The maximum work level height of a free-standing scaffold’s platform should never exceed ___ times the minimum base dimension.</a:t>
            </a:r>
            <a:endParaRPr lang="en-US" dirty="0"/>
          </a:p>
          <a:p>
            <a:pPr marL="1314450" lvl="2" indent="-514350">
              <a:buFont typeface="+mj-lt"/>
              <a:buAutoNum type="alphaLcPeriod"/>
            </a:pPr>
            <a:r>
              <a:rPr lang="en-US" sz="3200" dirty="0" smtClean="0"/>
              <a:t>2  </a:t>
            </a:r>
          </a:p>
          <a:p>
            <a:pPr marL="1314450" lvl="2" indent="-514350">
              <a:buFont typeface="+mj-lt"/>
              <a:buAutoNum type="alphaLcPeriod"/>
            </a:pPr>
            <a:r>
              <a:rPr lang="en-US" sz="3200" dirty="0" smtClean="0"/>
              <a:t>3 </a:t>
            </a:r>
          </a:p>
          <a:p>
            <a:pPr marL="1314450" lvl="2" indent="-514350">
              <a:buFont typeface="+mj-lt"/>
              <a:buAutoNum type="alphaLcPeriod"/>
            </a:pPr>
            <a:r>
              <a:rPr lang="en-US" sz="3200" dirty="0" smtClean="0"/>
              <a:t>4 </a:t>
            </a:r>
            <a:endParaRPr lang="en-US" sz="3200" dirty="0"/>
          </a:p>
          <a:p>
            <a:pPr marL="1314450" lvl="2" indent="-514350">
              <a:buFont typeface="+mj-lt"/>
              <a:buAutoNum type="alphaLcPeriod"/>
            </a:pPr>
            <a:r>
              <a:rPr lang="en-US" sz="3200" dirty="0"/>
              <a:t>5</a:t>
            </a:r>
            <a:r>
              <a:rPr lang="en-US" sz="3200" dirty="0" smtClean="0"/>
              <a:t> </a:t>
            </a:r>
            <a:endParaRPr lang="en-US" sz="3200" dirty="0"/>
          </a:p>
        </p:txBody>
      </p:sp>
      <p:sp>
        <p:nvSpPr>
          <p:cNvPr id="7" name="Content Placeholder 2"/>
          <p:cNvSpPr txBox="1">
            <a:spLocks/>
          </p:cNvSpPr>
          <p:nvPr/>
        </p:nvSpPr>
        <p:spPr>
          <a:xfrm>
            <a:off x="457200" y="4997893"/>
            <a:ext cx="8229600" cy="8310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lvl="1" indent="0" algn="ctr">
              <a:buFont typeface="Arial" pitchFamily="34" charset="0"/>
              <a:buNone/>
            </a:pPr>
            <a:r>
              <a:rPr lang="en-US" sz="3200" b="1" dirty="0" smtClean="0"/>
              <a:t>Answer: </a:t>
            </a:r>
            <a:r>
              <a:rPr lang="en-US" sz="3200" b="1" dirty="0" smtClean="0">
                <a:solidFill>
                  <a:srgbClr val="FF0000"/>
                </a:solidFill>
              </a:rPr>
              <a:t>c. 4</a:t>
            </a:r>
            <a:endParaRPr lang="en-US" sz="3200" b="1" dirty="0">
              <a:solidFill>
                <a:srgbClr val="FF0000"/>
              </a:solidFill>
            </a:endParaRPr>
          </a:p>
        </p:txBody>
      </p:sp>
    </p:spTree>
    <p:extLst>
      <p:ext uri="{BB962C8B-B14F-4D97-AF65-F5344CB8AC3E}">
        <p14:creationId xmlns:p14="http://schemas.microsoft.com/office/powerpoint/2010/main" val="96767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Check</a:t>
            </a:r>
            <a:endParaRPr lang="en-US" dirty="0"/>
          </a:p>
        </p:txBody>
      </p:sp>
      <p:sp>
        <p:nvSpPr>
          <p:cNvPr id="3" name="Content Placeholder 2"/>
          <p:cNvSpPr>
            <a:spLocks noGrp="1"/>
          </p:cNvSpPr>
          <p:nvPr>
            <p:ph idx="1"/>
          </p:nvPr>
        </p:nvSpPr>
        <p:spPr>
          <a:xfrm>
            <a:off x="457200" y="1143001"/>
            <a:ext cx="8229600" cy="3747454"/>
          </a:xfrm>
        </p:spPr>
        <p:txBody>
          <a:bodyPr>
            <a:normAutofit/>
          </a:bodyPr>
          <a:lstStyle/>
          <a:p>
            <a:pPr marL="514350" indent="-514350">
              <a:buFont typeface="+mj-lt"/>
              <a:buAutoNum type="arabicPeriod" startAt="5"/>
            </a:pPr>
            <a:r>
              <a:rPr lang="en-US" dirty="0" smtClean="0"/>
              <a:t>Which best describes a safe scaffold? </a:t>
            </a:r>
            <a:endParaRPr lang="en-US" dirty="0"/>
          </a:p>
          <a:p>
            <a:pPr marL="1314450" lvl="2" indent="-514350">
              <a:buFont typeface="+mj-lt"/>
              <a:buAutoNum type="alphaLcPeriod"/>
            </a:pPr>
            <a:r>
              <a:rPr lang="en-US" sz="3200" dirty="0" smtClean="0"/>
              <a:t>Placed on a firm foundation and is plumb and level  </a:t>
            </a:r>
          </a:p>
          <a:p>
            <a:pPr marL="1314450" lvl="2" indent="-514350">
              <a:buFont typeface="+mj-lt"/>
              <a:buAutoNum type="alphaLcPeriod"/>
            </a:pPr>
            <a:r>
              <a:rPr lang="en-US" sz="3200" dirty="0" smtClean="0"/>
              <a:t>Has proper access and is fully decked </a:t>
            </a:r>
          </a:p>
          <a:p>
            <a:pPr marL="1314450" lvl="2" indent="-514350">
              <a:buFont typeface="+mj-lt"/>
              <a:buAutoNum type="alphaLcPeriod"/>
            </a:pPr>
            <a:r>
              <a:rPr lang="en-US" sz="3200" dirty="0" smtClean="0"/>
              <a:t>Has proper guardrail system</a:t>
            </a:r>
          </a:p>
          <a:p>
            <a:pPr marL="1314450" lvl="2" indent="-514350">
              <a:buFont typeface="+mj-lt"/>
              <a:buAutoNum type="alphaLcPeriod"/>
            </a:pPr>
            <a:r>
              <a:rPr lang="en-US" sz="3200" dirty="0" smtClean="0"/>
              <a:t>All of the above</a:t>
            </a:r>
          </a:p>
        </p:txBody>
      </p:sp>
      <p:sp>
        <p:nvSpPr>
          <p:cNvPr id="7" name="Content Placeholder 2"/>
          <p:cNvSpPr txBox="1">
            <a:spLocks/>
          </p:cNvSpPr>
          <p:nvPr/>
        </p:nvSpPr>
        <p:spPr>
          <a:xfrm>
            <a:off x="457200" y="4997893"/>
            <a:ext cx="8229600" cy="8310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lvl="1" indent="0" algn="ctr">
              <a:buFont typeface="Arial" pitchFamily="34" charset="0"/>
              <a:buNone/>
            </a:pPr>
            <a:r>
              <a:rPr lang="en-US" sz="3200" b="1" dirty="0" smtClean="0"/>
              <a:t>Answer: </a:t>
            </a:r>
            <a:r>
              <a:rPr lang="en-US" sz="3200" b="1" dirty="0" smtClean="0">
                <a:solidFill>
                  <a:srgbClr val="FF0000"/>
                </a:solidFill>
              </a:rPr>
              <a:t>d. All of the above</a:t>
            </a:r>
            <a:endParaRPr lang="en-US" sz="3200" b="1" dirty="0">
              <a:solidFill>
                <a:srgbClr val="FF0000"/>
              </a:solidFill>
            </a:endParaRPr>
          </a:p>
        </p:txBody>
      </p:sp>
    </p:spTree>
    <p:extLst>
      <p:ext uri="{BB962C8B-B14F-4D97-AF65-F5344CB8AC3E}">
        <p14:creationId xmlns:p14="http://schemas.microsoft.com/office/powerpoint/2010/main" val="410187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Check</a:t>
            </a:r>
            <a:endParaRPr lang="en-US" dirty="0"/>
          </a:p>
        </p:txBody>
      </p:sp>
      <p:sp>
        <p:nvSpPr>
          <p:cNvPr id="3" name="Content Placeholder 2"/>
          <p:cNvSpPr>
            <a:spLocks noGrp="1"/>
          </p:cNvSpPr>
          <p:nvPr>
            <p:ph idx="1"/>
          </p:nvPr>
        </p:nvSpPr>
        <p:spPr>
          <a:xfrm>
            <a:off x="914400" y="1295399"/>
            <a:ext cx="7239000" cy="3595055"/>
          </a:xfrm>
        </p:spPr>
        <p:txBody>
          <a:bodyPr>
            <a:normAutofit lnSpcReduction="10000"/>
          </a:bodyPr>
          <a:lstStyle/>
          <a:p>
            <a:pPr marL="514350" indent="-514350">
              <a:buFont typeface="+mj-lt"/>
              <a:buAutoNum type="arabicPeriod" startAt="6"/>
            </a:pPr>
            <a:r>
              <a:rPr lang="en-US" dirty="0"/>
              <a:t>S</a:t>
            </a:r>
            <a:r>
              <a:rPr lang="en-US" dirty="0" smtClean="0"/>
              <a:t>cissor lifts rated for outdoor use are generally limited to wind speeds below __.</a:t>
            </a:r>
            <a:endParaRPr lang="en-US" dirty="0"/>
          </a:p>
          <a:p>
            <a:pPr marL="1314450" lvl="2" indent="-514350">
              <a:buFont typeface="+mj-lt"/>
              <a:buAutoNum type="alphaLcPeriod"/>
            </a:pPr>
            <a:r>
              <a:rPr lang="en-US" sz="3200" dirty="0" smtClean="0"/>
              <a:t>28 MPH</a:t>
            </a:r>
            <a:endParaRPr lang="en-US" sz="3200" dirty="0"/>
          </a:p>
          <a:p>
            <a:pPr marL="1314450" lvl="2" indent="-514350">
              <a:buFont typeface="+mj-lt"/>
              <a:buAutoNum type="alphaLcPeriod"/>
            </a:pPr>
            <a:r>
              <a:rPr lang="en-US" sz="3200" dirty="0" smtClean="0"/>
              <a:t>50 MPH</a:t>
            </a:r>
          </a:p>
          <a:p>
            <a:pPr marL="1314450" lvl="2" indent="-514350">
              <a:buFont typeface="+mj-lt"/>
              <a:buAutoNum type="alphaLcPeriod"/>
            </a:pPr>
            <a:r>
              <a:rPr lang="en-US" sz="3200" dirty="0" smtClean="0"/>
              <a:t>60 MPH</a:t>
            </a:r>
            <a:endParaRPr lang="en-US" sz="3200" dirty="0"/>
          </a:p>
          <a:p>
            <a:pPr marL="1314450" lvl="2" indent="-514350">
              <a:buFont typeface="+mj-lt"/>
              <a:buAutoNum type="alphaLcPeriod"/>
            </a:pPr>
            <a:r>
              <a:rPr lang="en-US" sz="3200" dirty="0" smtClean="0"/>
              <a:t>75 MPH</a:t>
            </a:r>
            <a:endParaRPr lang="en-US" sz="3200" dirty="0"/>
          </a:p>
        </p:txBody>
      </p:sp>
      <p:sp>
        <p:nvSpPr>
          <p:cNvPr id="7" name="Content Placeholder 2"/>
          <p:cNvSpPr txBox="1">
            <a:spLocks/>
          </p:cNvSpPr>
          <p:nvPr/>
        </p:nvSpPr>
        <p:spPr>
          <a:xfrm>
            <a:off x="457200" y="4997893"/>
            <a:ext cx="8229600" cy="8310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lvl="1" indent="0" algn="ctr">
              <a:buFont typeface="Arial" pitchFamily="34" charset="0"/>
              <a:buNone/>
            </a:pPr>
            <a:r>
              <a:rPr lang="en-US" sz="3200" b="1" dirty="0" smtClean="0"/>
              <a:t>Answer: </a:t>
            </a:r>
            <a:r>
              <a:rPr lang="en-US" sz="3200" b="1" dirty="0" smtClean="0">
                <a:solidFill>
                  <a:srgbClr val="FF0000"/>
                </a:solidFill>
              </a:rPr>
              <a:t>a. 28 MPH</a:t>
            </a:r>
            <a:endParaRPr lang="en-US" sz="3200" b="1" dirty="0">
              <a:solidFill>
                <a:srgbClr val="FF0000"/>
              </a:solidFill>
            </a:endParaRPr>
          </a:p>
        </p:txBody>
      </p:sp>
    </p:spTree>
    <p:extLst>
      <p:ext uri="{BB962C8B-B14F-4D97-AF65-F5344CB8AC3E}">
        <p14:creationId xmlns:p14="http://schemas.microsoft.com/office/powerpoint/2010/main" val="106277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Check</a:t>
            </a:r>
            <a:endParaRPr lang="en-US" dirty="0"/>
          </a:p>
        </p:txBody>
      </p:sp>
      <p:sp>
        <p:nvSpPr>
          <p:cNvPr id="3" name="Content Placeholder 2"/>
          <p:cNvSpPr>
            <a:spLocks noGrp="1"/>
          </p:cNvSpPr>
          <p:nvPr>
            <p:ph idx="1"/>
          </p:nvPr>
        </p:nvSpPr>
        <p:spPr>
          <a:xfrm>
            <a:off x="609600" y="1295399"/>
            <a:ext cx="8077200" cy="3886201"/>
          </a:xfrm>
        </p:spPr>
        <p:txBody>
          <a:bodyPr>
            <a:normAutofit lnSpcReduction="10000"/>
          </a:bodyPr>
          <a:lstStyle/>
          <a:p>
            <a:pPr marL="514350" indent="-514350">
              <a:buFont typeface="+mj-lt"/>
              <a:buAutoNum type="arabicPeriod" startAt="7"/>
            </a:pPr>
            <a:r>
              <a:rPr lang="en-US" dirty="0"/>
              <a:t>T</a:t>
            </a:r>
            <a:r>
              <a:rPr lang="en-US" dirty="0" smtClean="0"/>
              <a:t>he height of a proper guardrail system is __ </a:t>
            </a:r>
            <a:r>
              <a:rPr lang="en-US" dirty="0"/>
              <a:t>(+/− 3</a:t>
            </a:r>
            <a:r>
              <a:rPr lang="en-US" dirty="0" smtClean="0"/>
              <a:t>”) </a:t>
            </a:r>
            <a:r>
              <a:rPr lang="en-US" dirty="0"/>
              <a:t>from </a:t>
            </a:r>
            <a:r>
              <a:rPr lang="en-US" dirty="0" smtClean="0"/>
              <a:t>the walking/working surface.</a:t>
            </a:r>
            <a:endParaRPr lang="en-US" dirty="0"/>
          </a:p>
          <a:p>
            <a:pPr marL="1314450" lvl="2" indent="-514350">
              <a:buFont typeface="+mj-lt"/>
              <a:buAutoNum type="alphaLcPeriod"/>
            </a:pPr>
            <a:r>
              <a:rPr lang="en-US" sz="3200" dirty="0" smtClean="0"/>
              <a:t>30 inches </a:t>
            </a:r>
          </a:p>
          <a:p>
            <a:pPr marL="1314450" lvl="2" indent="-514350">
              <a:buFont typeface="+mj-lt"/>
              <a:buAutoNum type="alphaLcPeriod"/>
            </a:pPr>
            <a:r>
              <a:rPr lang="en-US" sz="3200" dirty="0" smtClean="0"/>
              <a:t>42 inches</a:t>
            </a:r>
          </a:p>
          <a:p>
            <a:pPr marL="1314450" lvl="2" indent="-514350">
              <a:buFont typeface="+mj-lt"/>
              <a:buAutoNum type="alphaLcPeriod"/>
            </a:pPr>
            <a:r>
              <a:rPr lang="en-US" sz="3200" dirty="0"/>
              <a:t>60 </a:t>
            </a:r>
            <a:r>
              <a:rPr lang="en-US" sz="3200" dirty="0" smtClean="0"/>
              <a:t>inches </a:t>
            </a:r>
            <a:endParaRPr lang="en-US" sz="3200" dirty="0"/>
          </a:p>
          <a:p>
            <a:pPr marL="1314450" lvl="2" indent="-514350">
              <a:buFont typeface="+mj-lt"/>
              <a:buAutoNum type="alphaLcPeriod"/>
            </a:pPr>
            <a:r>
              <a:rPr lang="en-US" sz="3200" dirty="0" smtClean="0"/>
              <a:t>None of the above</a:t>
            </a:r>
            <a:endParaRPr lang="en-US" sz="3200" dirty="0"/>
          </a:p>
        </p:txBody>
      </p:sp>
      <p:sp>
        <p:nvSpPr>
          <p:cNvPr id="7" name="Content Placeholder 2"/>
          <p:cNvSpPr txBox="1">
            <a:spLocks/>
          </p:cNvSpPr>
          <p:nvPr/>
        </p:nvSpPr>
        <p:spPr>
          <a:xfrm>
            <a:off x="457200" y="4997893"/>
            <a:ext cx="8229600" cy="8310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lvl="1" indent="0" algn="ctr">
              <a:buNone/>
            </a:pPr>
            <a:r>
              <a:rPr lang="en-US" sz="3200" b="1" dirty="0" smtClean="0"/>
              <a:t>Answer: </a:t>
            </a:r>
            <a:r>
              <a:rPr lang="en-US" sz="3200" b="1" dirty="0" smtClean="0">
                <a:solidFill>
                  <a:srgbClr val="FF0000"/>
                </a:solidFill>
              </a:rPr>
              <a:t>b</a:t>
            </a:r>
            <a:r>
              <a:rPr lang="en-US" sz="3200" b="1" dirty="0">
                <a:solidFill>
                  <a:srgbClr val="FF0000"/>
                </a:solidFill>
              </a:rPr>
              <a:t>. 42 inches </a:t>
            </a:r>
          </a:p>
        </p:txBody>
      </p:sp>
    </p:spTree>
    <p:extLst>
      <p:ext uri="{BB962C8B-B14F-4D97-AF65-F5344CB8AC3E}">
        <p14:creationId xmlns:p14="http://schemas.microsoft.com/office/powerpoint/2010/main" val="427721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Hazards and Controls</a:t>
            </a:r>
          </a:p>
        </p:txBody>
      </p:sp>
      <p:sp>
        <p:nvSpPr>
          <p:cNvPr id="3" name="Content Placeholder 2"/>
          <p:cNvSpPr>
            <a:spLocks noGrp="1"/>
          </p:cNvSpPr>
          <p:nvPr>
            <p:ph idx="1"/>
          </p:nvPr>
        </p:nvSpPr>
        <p:spPr>
          <a:xfrm>
            <a:off x="914400" y="1267968"/>
            <a:ext cx="7620000" cy="4495801"/>
          </a:xfrm>
        </p:spPr>
        <p:txBody>
          <a:bodyPr/>
          <a:lstStyle/>
          <a:p>
            <a:pPr marL="0" indent="0">
              <a:buNone/>
            </a:pPr>
            <a:r>
              <a:rPr lang="en-US" dirty="0" smtClean="0"/>
              <a:t>Trip hazards:</a:t>
            </a:r>
          </a:p>
          <a:p>
            <a:r>
              <a:rPr lang="en-US" sz="2800" dirty="0" smtClean="0"/>
              <a:t>Poor housekeeping</a:t>
            </a:r>
          </a:p>
          <a:p>
            <a:r>
              <a:rPr lang="en-US" sz="2800" dirty="0" smtClean="0"/>
              <a:t>Loose flooring, carpeting, or uneven surfaces</a:t>
            </a:r>
          </a:p>
        </p:txBody>
      </p:sp>
      <p:pic>
        <p:nvPicPr>
          <p:cNvPr id="4" name="Picture 3" title="trip hazards"/>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43600" y="3348285"/>
            <a:ext cx="2286000" cy="2286109"/>
          </a:xfrm>
          <a:prstGeom prst="rect">
            <a:avLst/>
          </a:prstGeom>
          <a:ln>
            <a:solidFill>
              <a:schemeClr val="tx1"/>
            </a:solidFill>
          </a:ln>
        </p:spPr>
      </p:pic>
      <p:pic>
        <p:nvPicPr>
          <p:cNvPr id="5" name="Picture 4" title="trip hazards"/>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29000" y="3343771"/>
            <a:ext cx="2286000" cy="2291644"/>
          </a:xfrm>
          <a:prstGeom prst="rect">
            <a:avLst/>
          </a:prstGeom>
          <a:ln>
            <a:solidFill>
              <a:schemeClr val="tx1"/>
            </a:solidFill>
          </a:ln>
        </p:spPr>
      </p:pic>
      <p:pic>
        <p:nvPicPr>
          <p:cNvPr id="7" name="Picture 6" title="trip hazards"/>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36171" y="3354657"/>
            <a:ext cx="2286000" cy="2283637"/>
          </a:xfrm>
          <a:prstGeom prst="rect">
            <a:avLst/>
          </a:prstGeom>
          <a:ln>
            <a:solidFill>
              <a:schemeClr val="tx1"/>
            </a:solidFill>
          </a:ln>
        </p:spPr>
      </p:pic>
      <p:sp>
        <p:nvSpPr>
          <p:cNvPr id="10" name="Rectangle 9"/>
          <p:cNvSpPr/>
          <p:nvPr/>
        </p:nvSpPr>
        <p:spPr>
          <a:xfrm>
            <a:off x="3638090" y="5745953"/>
            <a:ext cx="1867820"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Photos WVU Susan Harwood</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title="trip hazards"/>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61346" y="5023768"/>
            <a:ext cx="533460" cy="533460"/>
          </a:xfrm>
          <a:prstGeom prst="rect">
            <a:avLst/>
          </a:prstGeom>
        </p:spPr>
      </p:pic>
      <p:pic>
        <p:nvPicPr>
          <p:cNvPr id="12" name="Picture 11" title="trip hazards"/>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29110" y="5023768"/>
            <a:ext cx="533460" cy="533460"/>
          </a:xfrm>
          <a:prstGeom prst="rect">
            <a:avLst/>
          </a:prstGeom>
        </p:spPr>
      </p:pic>
      <p:pic>
        <p:nvPicPr>
          <p:cNvPr id="13" name="Picture 12" title="trip hazards"/>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46324" y="5023893"/>
            <a:ext cx="533460" cy="533460"/>
          </a:xfrm>
          <a:prstGeom prst="rect">
            <a:avLst/>
          </a:prstGeom>
        </p:spPr>
      </p:pic>
    </p:spTree>
    <p:extLst>
      <p:ext uri="{BB962C8B-B14F-4D97-AF65-F5344CB8AC3E}">
        <p14:creationId xmlns:p14="http://schemas.microsoft.com/office/powerpoint/2010/main" val="14628281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Hazards and Controls</a:t>
            </a:r>
          </a:p>
        </p:txBody>
      </p:sp>
      <p:sp>
        <p:nvSpPr>
          <p:cNvPr id="3" name="Content Placeholder 2"/>
          <p:cNvSpPr>
            <a:spLocks noGrp="1"/>
          </p:cNvSpPr>
          <p:nvPr>
            <p:ph idx="1"/>
          </p:nvPr>
        </p:nvSpPr>
        <p:spPr/>
        <p:txBody>
          <a:bodyPr/>
          <a:lstStyle/>
          <a:p>
            <a:r>
              <a:rPr lang="en-US" dirty="0"/>
              <a:t>Cords, hoses, open draws or other protruding </a:t>
            </a:r>
            <a:r>
              <a:rPr lang="en-US" dirty="0" smtClean="0"/>
              <a:t>items</a:t>
            </a:r>
            <a:endParaRPr lang="en-US" dirty="0"/>
          </a:p>
        </p:txBody>
      </p:sp>
      <p:pic>
        <p:nvPicPr>
          <p:cNvPr id="4" name="Picture 3" title="Cords, hoses, open draws"/>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14400" y="3113314"/>
            <a:ext cx="2285576" cy="2286000"/>
          </a:xfrm>
          <a:prstGeom prst="rect">
            <a:avLst/>
          </a:prstGeom>
          <a:ln>
            <a:solidFill>
              <a:schemeClr val="tx1"/>
            </a:solidFill>
          </a:ln>
        </p:spPr>
      </p:pic>
      <p:pic>
        <p:nvPicPr>
          <p:cNvPr id="5" name="Picture 4" title="Cords, hoses, open draws"/>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20643" y="3124200"/>
            <a:ext cx="2302713" cy="2275114"/>
          </a:xfrm>
          <a:prstGeom prst="rect">
            <a:avLst/>
          </a:prstGeom>
          <a:ln>
            <a:solidFill>
              <a:schemeClr val="tx1"/>
            </a:solidFill>
          </a:ln>
        </p:spPr>
      </p:pic>
      <p:pic>
        <p:nvPicPr>
          <p:cNvPr id="6" name="Picture 5" title="Cords, hoses, open draws"/>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943600" y="3113314"/>
            <a:ext cx="2286000" cy="2286000"/>
          </a:xfrm>
          <a:prstGeom prst="rect">
            <a:avLst/>
          </a:prstGeom>
          <a:ln>
            <a:solidFill>
              <a:schemeClr val="tx1"/>
            </a:solidFill>
          </a:ln>
        </p:spPr>
      </p:pic>
      <p:sp>
        <p:nvSpPr>
          <p:cNvPr id="10" name="Rectangle 9"/>
          <p:cNvSpPr/>
          <p:nvPr/>
        </p:nvSpPr>
        <p:spPr>
          <a:xfrm>
            <a:off x="3638089" y="5563735"/>
            <a:ext cx="1867820"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Photos WVU Susan Harwood</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title="Cords, hoses, open draws"/>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29401" y="4724400"/>
            <a:ext cx="533460" cy="533460"/>
          </a:xfrm>
          <a:prstGeom prst="rect">
            <a:avLst/>
          </a:prstGeom>
        </p:spPr>
      </p:pic>
      <p:pic>
        <p:nvPicPr>
          <p:cNvPr id="12" name="Picture 11" title="Cords, hoses, open draws"/>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33288" y="4724400"/>
            <a:ext cx="533460" cy="533460"/>
          </a:xfrm>
          <a:prstGeom prst="rect">
            <a:avLst/>
          </a:prstGeom>
        </p:spPr>
      </p:pic>
      <p:pic>
        <p:nvPicPr>
          <p:cNvPr id="13" name="Picture 12" title="Cords, hoses, open draws"/>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60565" y="4724400"/>
            <a:ext cx="533460" cy="533460"/>
          </a:xfrm>
          <a:prstGeom prst="rect">
            <a:avLst/>
          </a:prstGeom>
        </p:spPr>
      </p:pic>
    </p:spTree>
    <p:extLst>
      <p:ext uri="{BB962C8B-B14F-4D97-AF65-F5344CB8AC3E}">
        <p14:creationId xmlns:p14="http://schemas.microsoft.com/office/powerpoint/2010/main" val="34481766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Hazards and Controls</a:t>
            </a:r>
          </a:p>
        </p:txBody>
      </p:sp>
      <p:sp>
        <p:nvSpPr>
          <p:cNvPr id="3" name="Content Placeholder 2"/>
          <p:cNvSpPr>
            <a:spLocks noGrp="1"/>
          </p:cNvSpPr>
          <p:nvPr>
            <p:ph idx="1"/>
          </p:nvPr>
        </p:nvSpPr>
        <p:spPr>
          <a:xfrm>
            <a:off x="914400" y="1143000"/>
            <a:ext cx="7315200" cy="4800599"/>
          </a:xfrm>
        </p:spPr>
        <p:txBody>
          <a:bodyPr/>
          <a:lstStyle/>
          <a:p>
            <a:pPr marL="0" indent="0">
              <a:buNone/>
            </a:pPr>
            <a:r>
              <a:rPr lang="en-US" dirty="0" smtClean="0"/>
              <a:t>Controlling trip hazards:</a:t>
            </a:r>
          </a:p>
          <a:p>
            <a:r>
              <a:rPr lang="en-US" sz="2800" dirty="0" smtClean="0"/>
              <a:t>Aisles and passageways should be well-lit, clean, and marked.</a:t>
            </a:r>
          </a:p>
          <a:p>
            <a:r>
              <a:rPr lang="en-US" sz="2800" dirty="0" smtClean="0"/>
              <a:t>Material storage and work-related scraps shouldn’t create trip hazards.</a:t>
            </a:r>
          </a:p>
          <a:p>
            <a:r>
              <a:rPr lang="en-US" sz="2800" dirty="0"/>
              <a:t>T</a:t>
            </a:r>
            <a:r>
              <a:rPr lang="en-US" sz="2800" dirty="0" smtClean="0"/>
              <a:t>rip hazards, such as loose flooring, carpeting, uneven surfaces, and protrusion hazards, should be repaired or reported.</a:t>
            </a:r>
          </a:p>
          <a:p>
            <a:r>
              <a:rPr lang="en-US" sz="2800" dirty="0" smtClean="0"/>
              <a:t>Hoses and cables should be routed away from active work zones and walkways</a:t>
            </a:r>
            <a:r>
              <a:rPr lang="en-US" dirty="0" smtClean="0"/>
              <a:t>.</a:t>
            </a:r>
          </a:p>
        </p:txBody>
      </p:sp>
    </p:spTree>
    <p:extLst>
      <p:ext uri="{BB962C8B-B14F-4D97-AF65-F5344CB8AC3E}">
        <p14:creationId xmlns:p14="http://schemas.microsoft.com/office/powerpoint/2010/main" val="223962777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1_ppt53C6.t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ppt1CD2.tmp</Template>
  <TotalTime>0</TotalTime>
  <Words>6248</Words>
  <Application>Microsoft Office PowerPoint</Application>
  <PresentationFormat>On-screen Show (4:3)</PresentationFormat>
  <Paragraphs>649</Paragraphs>
  <Slides>66</Slides>
  <Notes>62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66</vt:i4>
      </vt:variant>
    </vt:vector>
  </HeadingPairs>
  <TitlesOfParts>
    <vt:vector size="72" baseType="lpstr">
      <vt:lpstr>Arial</vt:lpstr>
      <vt:lpstr>Calibri</vt:lpstr>
      <vt:lpstr>Tahoma</vt:lpstr>
      <vt:lpstr>Times New Roman</vt:lpstr>
      <vt:lpstr>Univers</vt:lpstr>
      <vt:lpstr>1_ppt53C6.tmp</vt:lpstr>
      <vt:lpstr>Walking and Working Surfaces, including Fall Protection</vt:lpstr>
      <vt:lpstr>Fatal Ladder Incident </vt:lpstr>
      <vt:lpstr>Introduction</vt:lpstr>
      <vt:lpstr>Introduction</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Employer Requirements</vt:lpstr>
      <vt:lpstr>Employer Requirements</vt:lpstr>
      <vt:lpstr>Employer Requirements</vt:lpstr>
      <vt:lpstr>Hazard Recognition</vt:lpstr>
      <vt:lpstr>Hazard Recognition</vt:lpstr>
      <vt:lpstr>Hazard Recognition</vt:lpstr>
      <vt:lpstr>Hazard Recognition</vt:lpstr>
      <vt:lpstr>Hazard Recognition</vt:lpstr>
      <vt:lpstr>Hazard Recognition</vt:lpstr>
      <vt:lpstr>Knowledge Check</vt:lpstr>
      <vt:lpstr>Knowledge Check</vt:lpstr>
      <vt:lpstr>Knowledge Check</vt:lpstr>
      <vt:lpstr>Knowledge Check</vt:lpstr>
      <vt:lpstr>Knowledge Check</vt:lpstr>
      <vt:lpstr>Knowledge Check</vt:lpstr>
      <vt:lpstr>Knowledge Check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2021-02-08T13:39:04Z</dcterms:created>
  <dcterms:modified xsi:type="dcterms:W3CDTF">2021-02-08T13:39:11Z</dcterms:modified>
  <cp:category/>
</cp:coreProperties>
</file>