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2" r:id="rId2"/>
    <p:sldId id="351" r:id="rId3"/>
    <p:sldId id="353" r:id="rId4"/>
    <p:sldId id="366" r:id="rId5"/>
    <p:sldId id="367" r:id="rId6"/>
    <p:sldId id="257" r:id="rId7"/>
    <p:sldId id="258" r:id="rId8"/>
    <p:sldId id="259" r:id="rId9"/>
    <p:sldId id="260" r:id="rId10"/>
    <p:sldId id="368" r:id="rId11"/>
    <p:sldId id="261" r:id="rId12"/>
    <p:sldId id="262" r:id="rId13"/>
    <p:sldId id="265" r:id="rId14"/>
    <p:sldId id="264" r:id="rId15"/>
    <p:sldId id="263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BDFF"/>
    <a:srgbClr val="8BD0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-378" y="-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54BD6B-E707-4134-846E-5F16FCB2D592}" type="doc">
      <dgm:prSet loTypeId="urn:microsoft.com/office/officeart/2016/7/layout/LinearArrowProcessNumbered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0AC3A6-1D8B-4A21-BF0A-58D90B7730A0}">
      <dgm:prSet custT="1"/>
      <dgm:spPr/>
      <dgm:t>
        <a:bodyPr/>
        <a:lstStyle/>
        <a:p>
          <a:r>
            <a:rPr lang="en-US" sz="1200" b="1" dirty="0">
              <a:latin typeface="Arial" pitchFamily="34" charset="0"/>
              <a:cs typeface="Arial" pitchFamily="34" charset="0"/>
            </a:rPr>
            <a:t>Design. </a:t>
          </a:r>
        </a:p>
        <a:p>
          <a:r>
            <a:rPr lang="en-US" sz="1200" dirty="0">
              <a:latin typeface="Arial" pitchFamily="34" charset="0"/>
              <a:cs typeface="Arial" pitchFamily="34" charset="0"/>
            </a:rPr>
            <a:t>Analyze the current state of the processes and devise an improvement plan accordingly. </a:t>
          </a:r>
        </a:p>
        <a:p>
          <a:endParaRPr lang="en-US" sz="1200" dirty="0">
            <a:latin typeface="Arial" pitchFamily="34" charset="0"/>
            <a:cs typeface="Arial" pitchFamily="34" charset="0"/>
          </a:endParaRPr>
        </a:p>
      </dgm:t>
    </dgm:pt>
    <dgm:pt modelId="{CAB63330-9DA5-4145-8393-BCA1559F128B}" type="parTrans" cxnId="{366F7E0A-FDA8-4189-92D1-31CC8E997317}">
      <dgm:prSet/>
      <dgm:spPr/>
      <dgm:t>
        <a:bodyPr/>
        <a:lstStyle/>
        <a:p>
          <a:endParaRPr lang="en-US"/>
        </a:p>
      </dgm:t>
    </dgm:pt>
    <dgm:pt modelId="{6E390378-0FCC-437E-B734-8478130CD438}" type="sibTrans" cxnId="{366F7E0A-FDA8-4189-92D1-31CC8E997317}">
      <dgm:prSet phldrT="1" phldr="0"/>
      <dgm:spPr/>
      <dgm:t>
        <a:bodyPr/>
        <a:lstStyle/>
        <a:p>
          <a:r>
            <a:rPr lang="en-US"/>
            <a:t>1</a:t>
          </a:r>
          <a:endParaRPr lang="en-US" dirty="0"/>
        </a:p>
      </dgm:t>
    </dgm:pt>
    <dgm:pt modelId="{602B123A-C38B-4BAA-A473-D826C79DA5C2}">
      <dgm:prSet/>
      <dgm:spPr/>
      <dgm:t>
        <a:bodyPr/>
        <a:lstStyle/>
        <a:p>
          <a:r>
            <a:rPr lang="en-US" b="1" dirty="0">
              <a:latin typeface="Arial" pitchFamily="34" charset="0"/>
              <a:cs typeface="Arial" pitchFamily="34" charset="0"/>
            </a:rPr>
            <a:t>Model. </a:t>
          </a:r>
        </a:p>
        <a:p>
          <a:r>
            <a:rPr lang="en-US" dirty="0">
              <a:latin typeface="Arial" pitchFamily="34" charset="0"/>
              <a:cs typeface="Arial" pitchFamily="34" charset="0"/>
            </a:rPr>
            <a:t>Map out the entire process considering inputs/outputs and how the redesigned process operates in different scenarios.</a:t>
          </a:r>
        </a:p>
      </dgm:t>
    </dgm:pt>
    <dgm:pt modelId="{179B9B16-CB17-4BC7-B697-940F107048D1}" type="parTrans" cxnId="{36048E5D-DFFC-4377-85F7-3B3AD356086C}">
      <dgm:prSet/>
      <dgm:spPr/>
      <dgm:t>
        <a:bodyPr/>
        <a:lstStyle/>
        <a:p>
          <a:endParaRPr lang="en-US"/>
        </a:p>
      </dgm:t>
    </dgm:pt>
    <dgm:pt modelId="{94E97149-2C36-484C-8829-A3BDDC23D748}" type="sibTrans" cxnId="{36048E5D-DFFC-4377-85F7-3B3AD356086C}">
      <dgm:prSet phldrT="2" phldr="0"/>
      <dgm:spPr/>
      <dgm:t>
        <a:bodyPr/>
        <a:lstStyle/>
        <a:p>
          <a:r>
            <a:rPr lang="en-US"/>
            <a:t>2</a:t>
          </a:r>
        </a:p>
      </dgm:t>
    </dgm:pt>
    <dgm:pt modelId="{047E38C0-BEA1-48BF-9F54-041053A4D071}">
      <dgm:prSet/>
      <dgm:spPr/>
      <dgm:t>
        <a:bodyPr/>
        <a:lstStyle/>
        <a:p>
          <a:r>
            <a:rPr lang="en-US" b="1" dirty="0">
              <a:latin typeface="Arial" pitchFamily="34" charset="0"/>
              <a:cs typeface="Arial" pitchFamily="34" charset="0"/>
            </a:rPr>
            <a:t>Execute. </a:t>
          </a:r>
        </a:p>
        <a:p>
          <a:r>
            <a:rPr lang="en-US" dirty="0">
              <a:latin typeface="Arial" pitchFamily="34" charset="0"/>
              <a:cs typeface="Arial" pitchFamily="34" charset="0"/>
            </a:rPr>
            <a:t>Implement improvements, by testing on a small scale to identify potential problems and allow for adjustments.</a:t>
          </a:r>
        </a:p>
      </dgm:t>
    </dgm:pt>
    <dgm:pt modelId="{D4BF9933-CF50-43B8-B13B-703AC8AD57A2}" type="parTrans" cxnId="{A5A437FE-BC7C-4034-B40D-31B780E0712C}">
      <dgm:prSet/>
      <dgm:spPr/>
      <dgm:t>
        <a:bodyPr/>
        <a:lstStyle/>
        <a:p>
          <a:endParaRPr lang="en-US"/>
        </a:p>
      </dgm:t>
    </dgm:pt>
    <dgm:pt modelId="{8FDD29CB-0FAD-4476-A260-64A232DFEB57}" type="sibTrans" cxnId="{A5A437FE-BC7C-4034-B40D-31B780E0712C}">
      <dgm:prSet phldrT="3" phldr="0"/>
      <dgm:spPr/>
      <dgm:t>
        <a:bodyPr/>
        <a:lstStyle/>
        <a:p>
          <a:r>
            <a:rPr lang="en-US"/>
            <a:t>3</a:t>
          </a:r>
        </a:p>
      </dgm:t>
    </dgm:pt>
    <dgm:pt modelId="{C6664FA6-38E7-4F6B-9BA2-79AA4964539E}">
      <dgm:prSet custT="1"/>
      <dgm:spPr/>
      <dgm:t>
        <a:bodyPr/>
        <a:lstStyle/>
        <a:p>
          <a:r>
            <a:rPr lang="en-US" sz="1200" b="1" dirty="0">
              <a:latin typeface="Arial" pitchFamily="34" charset="0"/>
              <a:cs typeface="Arial" pitchFamily="34" charset="0"/>
            </a:rPr>
            <a:t>Monitor. </a:t>
          </a:r>
        </a:p>
        <a:p>
          <a:r>
            <a:rPr lang="en-US" sz="1200" dirty="0">
              <a:latin typeface="Arial" pitchFamily="34" charset="0"/>
              <a:cs typeface="Arial" pitchFamily="34" charset="0"/>
            </a:rPr>
            <a:t>Establish a set of metrics to aid in identifying potential bottlenecks or areas of improvement.</a:t>
          </a:r>
        </a:p>
      </dgm:t>
    </dgm:pt>
    <dgm:pt modelId="{D170996C-D1B3-4AD9-8F28-A578E28941BB}" type="parTrans" cxnId="{C43ECB2B-E923-47B6-B0F9-C6F7A3B5AFDA}">
      <dgm:prSet/>
      <dgm:spPr/>
      <dgm:t>
        <a:bodyPr/>
        <a:lstStyle/>
        <a:p>
          <a:endParaRPr lang="en-US"/>
        </a:p>
      </dgm:t>
    </dgm:pt>
    <dgm:pt modelId="{454B9BD2-03FC-41D5-9D6E-C7E20D4E65DB}" type="sibTrans" cxnId="{C43ECB2B-E923-47B6-B0F9-C6F7A3B5AFDA}">
      <dgm:prSet phldrT="4" phldr="0"/>
      <dgm:spPr/>
      <dgm:t>
        <a:bodyPr/>
        <a:lstStyle/>
        <a:p>
          <a:r>
            <a:rPr lang="en-US"/>
            <a:t>4</a:t>
          </a:r>
          <a:endParaRPr lang="en-US" dirty="0"/>
        </a:p>
      </dgm:t>
    </dgm:pt>
    <dgm:pt modelId="{11AE19E8-9528-4F6D-BD55-036D1BBF0F93}">
      <dgm:prSet custT="1"/>
      <dgm:spPr/>
      <dgm:t>
        <a:bodyPr/>
        <a:lstStyle/>
        <a:p>
          <a:r>
            <a:rPr lang="en-US" sz="1200" b="1" dirty="0">
              <a:latin typeface="Arial" pitchFamily="34" charset="0"/>
              <a:cs typeface="Arial" pitchFamily="34" charset="0"/>
            </a:rPr>
            <a:t>Optimize. </a:t>
          </a:r>
        </a:p>
        <a:p>
          <a:r>
            <a:rPr lang="en-US" sz="1200" dirty="0">
              <a:latin typeface="Arial" pitchFamily="34" charset="0"/>
              <a:cs typeface="Arial" pitchFamily="34" charset="0"/>
            </a:rPr>
            <a:t>Optimization is important because it helps achieve desired outcomes while reducing costs through continuous improvement.</a:t>
          </a:r>
        </a:p>
      </dgm:t>
    </dgm:pt>
    <dgm:pt modelId="{521EDCAC-6A44-4428-8B29-94C2D6ED038F}" type="parTrans" cxnId="{5E2CA027-7CB3-4097-8D89-A9126867A8FD}">
      <dgm:prSet/>
      <dgm:spPr/>
      <dgm:t>
        <a:bodyPr/>
        <a:lstStyle/>
        <a:p>
          <a:endParaRPr lang="en-US"/>
        </a:p>
      </dgm:t>
    </dgm:pt>
    <dgm:pt modelId="{EEFA1500-2619-4BD3-9EB3-F59BD71252A3}" type="sibTrans" cxnId="{5E2CA027-7CB3-4097-8D89-A9126867A8FD}">
      <dgm:prSet phldrT="5" phldr="0"/>
      <dgm:spPr/>
      <dgm:t>
        <a:bodyPr/>
        <a:lstStyle/>
        <a:p>
          <a:r>
            <a:rPr lang="en-US"/>
            <a:t>5</a:t>
          </a:r>
        </a:p>
      </dgm:t>
    </dgm:pt>
    <dgm:pt modelId="{AE07A9F5-07CA-4A9F-9D0F-A1025EDFFAAA}" type="pres">
      <dgm:prSet presAssocID="{7154BD6B-E707-4134-846E-5F16FCB2D59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79276E5-2080-451C-97B0-AD9F5D1CD561}" type="pres">
      <dgm:prSet presAssocID="{610AC3A6-1D8B-4A21-BF0A-58D90B7730A0}" presName="compositeNode" presStyleCnt="0"/>
      <dgm:spPr/>
      <dgm:t>
        <a:bodyPr/>
        <a:lstStyle/>
        <a:p>
          <a:endParaRPr lang="en-US"/>
        </a:p>
      </dgm:t>
    </dgm:pt>
    <dgm:pt modelId="{7AEBB1E0-A686-4E9F-B8F9-5A91C110EE59}" type="pres">
      <dgm:prSet presAssocID="{610AC3A6-1D8B-4A21-BF0A-58D90B7730A0}" presName="parTx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0A925A-EF29-444E-B1A5-A2370137B5DD}" type="pres">
      <dgm:prSet presAssocID="{610AC3A6-1D8B-4A21-BF0A-58D90B7730A0}" presName="parSh" presStyleCnt="0"/>
      <dgm:spPr/>
      <dgm:t>
        <a:bodyPr/>
        <a:lstStyle/>
        <a:p>
          <a:endParaRPr lang="en-US"/>
        </a:p>
      </dgm:t>
    </dgm:pt>
    <dgm:pt modelId="{A1558AA7-99D7-40D9-99AD-74E572AFD745}" type="pres">
      <dgm:prSet presAssocID="{610AC3A6-1D8B-4A21-BF0A-58D90B7730A0}" presName="lineNode" presStyleLbl="alignAccFollowNode1" presStyleIdx="0" presStyleCnt="15"/>
      <dgm:spPr/>
      <dgm:t>
        <a:bodyPr/>
        <a:lstStyle/>
        <a:p>
          <a:endParaRPr lang="en-US"/>
        </a:p>
      </dgm:t>
    </dgm:pt>
    <dgm:pt modelId="{C229E707-05EE-4B77-8B04-2F9F45E1CC7C}" type="pres">
      <dgm:prSet presAssocID="{610AC3A6-1D8B-4A21-BF0A-58D90B7730A0}" presName="lineArrowNode" presStyleLbl="alignAccFollowNode1" presStyleIdx="1" presStyleCnt="15"/>
      <dgm:spPr/>
      <dgm:t>
        <a:bodyPr/>
        <a:lstStyle/>
        <a:p>
          <a:endParaRPr lang="en-US"/>
        </a:p>
      </dgm:t>
    </dgm:pt>
    <dgm:pt modelId="{E7DF780A-5355-4876-9F82-0D474BF76C3F}" type="pres">
      <dgm:prSet presAssocID="{6E390378-0FCC-437E-B734-8478130CD438}" presName="sibTransNodeCircle" presStyleLbl="alignNode1" presStyleIdx="0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22DCB782-2A4F-45D9-A796-00D42D0864F4}" type="pres">
      <dgm:prSet presAssocID="{6E390378-0FCC-437E-B734-8478130CD438}" presName="spacerBetweenCircleAndCallout" presStyleCnt="0">
        <dgm:presLayoutVars/>
      </dgm:prSet>
      <dgm:spPr/>
      <dgm:t>
        <a:bodyPr/>
        <a:lstStyle/>
        <a:p>
          <a:endParaRPr lang="en-US"/>
        </a:p>
      </dgm:t>
    </dgm:pt>
    <dgm:pt modelId="{9B76809D-E074-48D7-AA8E-FE8A418B967D}" type="pres">
      <dgm:prSet presAssocID="{610AC3A6-1D8B-4A21-BF0A-58D90B7730A0}" presName="nodeText" presStyleLbl="alignAccFollowNode1" presStyleIdx="2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5BCA2D-FF69-443F-A4D5-01AAE512AE86}" type="pres">
      <dgm:prSet presAssocID="{6E390378-0FCC-437E-B734-8478130CD438}" presName="sibTransComposite" presStyleCnt="0"/>
      <dgm:spPr/>
      <dgm:t>
        <a:bodyPr/>
        <a:lstStyle/>
        <a:p>
          <a:endParaRPr lang="en-US"/>
        </a:p>
      </dgm:t>
    </dgm:pt>
    <dgm:pt modelId="{3DF7C5A6-088D-41E4-9BA4-4D418142BD02}" type="pres">
      <dgm:prSet presAssocID="{602B123A-C38B-4BAA-A473-D826C79DA5C2}" presName="compositeNode" presStyleCnt="0"/>
      <dgm:spPr/>
      <dgm:t>
        <a:bodyPr/>
        <a:lstStyle/>
        <a:p>
          <a:endParaRPr lang="en-US"/>
        </a:p>
      </dgm:t>
    </dgm:pt>
    <dgm:pt modelId="{6C6E9435-ABCD-48BC-8509-10CC21DCE2EB}" type="pres">
      <dgm:prSet presAssocID="{602B123A-C38B-4BAA-A473-D826C79DA5C2}" presName="parTx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43B916-8610-4BCE-928A-4A8A117B5D72}" type="pres">
      <dgm:prSet presAssocID="{602B123A-C38B-4BAA-A473-D826C79DA5C2}" presName="parSh" presStyleCnt="0"/>
      <dgm:spPr/>
      <dgm:t>
        <a:bodyPr/>
        <a:lstStyle/>
        <a:p>
          <a:endParaRPr lang="en-US"/>
        </a:p>
      </dgm:t>
    </dgm:pt>
    <dgm:pt modelId="{FE4590E6-863B-4A19-BC8E-85E30CC3DCF2}" type="pres">
      <dgm:prSet presAssocID="{602B123A-C38B-4BAA-A473-D826C79DA5C2}" presName="lineNode" presStyleLbl="alignAccFollowNode1" presStyleIdx="3" presStyleCnt="15"/>
      <dgm:spPr/>
      <dgm:t>
        <a:bodyPr/>
        <a:lstStyle/>
        <a:p>
          <a:endParaRPr lang="en-US"/>
        </a:p>
      </dgm:t>
    </dgm:pt>
    <dgm:pt modelId="{AD1ED6BC-2B07-49FB-982A-381A01792B8F}" type="pres">
      <dgm:prSet presAssocID="{602B123A-C38B-4BAA-A473-D826C79DA5C2}" presName="lineArrowNode" presStyleLbl="alignAccFollowNode1" presStyleIdx="4" presStyleCnt="15"/>
      <dgm:spPr/>
      <dgm:t>
        <a:bodyPr/>
        <a:lstStyle/>
        <a:p>
          <a:endParaRPr lang="en-US"/>
        </a:p>
      </dgm:t>
    </dgm:pt>
    <dgm:pt modelId="{93ED506F-A78C-424F-969A-3F80DBFB967A}" type="pres">
      <dgm:prSet presAssocID="{94E97149-2C36-484C-8829-A3BDDC23D748}" presName="sibTransNodeCircle" presStyleLbl="alignNode1" presStyleIdx="1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9EB97818-9481-47E4-BF13-207E94DB8C83}" type="pres">
      <dgm:prSet presAssocID="{94E97149-2C36-484C-8829-A3BDDC23D748}" presName="spacerBetweenCircleAndCallout" presStyleCnt="0">
        <dgm:presLayoutVars/>
      </dgm:prSet>
      <dgm:spPr/>
      <dgm:t>
        <a:bodyPr/>
        <a:lstStyle/>
        <a:p>
          <a:endParaRPr lang="en-US"/>
        </a:p>
      </dgm:t>
    </dgm:pt>
    <dgm:pt modelId="{C91B6DD8-3847-4C28-B768-7CE14C719B12}" type="pres">
      <dgm:prSet presAssocID="{602B123A-C38B-4BAA-A473-D826C79DA5C2}" presName="nodeText" presStyleLbl="alignAccFollowNode1" presStyleIdx="5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11443C-E13B-4496-8EAD-B9294495B0A5}" type="pres">
      <dgm:prSet presAssocID="{94E97149-2C36-484C-8829-A3BDDC23D748}" presName="sibTransComposite" presStyleCnt="0"/>
      <dgm:spPr/>
      <dgm:t>
        <a:bodyPr/>
        <a:lstStyle/>
        <a:p>
          <a:endParaRPr lang="en-US"/>
        </a:p>
      </dgm:t>
    </dgm:pt>
    <dgm:pt modelId="{D025CDA7-9FCE-47B8-B45A-1C8DAD79A22A}" type="pres">
      <dgm:prSet presAssocID="{047E38C0-BEA1-48BF-9F54-041053A4D071}" presName="compositeNode" presStyleCnt="0"/>
      <dgm:spPr/>
      <dgm:t>
        <a:bodyPr/>
        <a:lstStyle/>
        <a:p>
          <a:endParaRPr lang="en-US"/>
        </a:p>
      </dgm:t>
    </dgm:pt>
    <dgm:pt modelId="{3EF3D690-A30E-401B-8F4E-9A8C1A03F5E4}" type="pres">
      <dgm:prSet presAssocID="{047E38C0-BEA1-48BF-9F54-041053A4D071}" presName="parTx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1EF019-6653-49B0-BD2A-CD61018E41DB}" type="pres">
      <dgm:prSet presAssocID="{047E38C0-BEA1-48BF-9F54-041053A4D071}" presName="parSh" presStyleCnt="0"/>
      <dgm:spPr/>
      <dgm:t>
        <a:bodyPr/>
        <a:lstStyle/>
        <a:p>
          <a:endParaRPr lang="en-US"/>
        </a:p>
      </dgm:t>
    </dgm:pt>
    <dgm:pt modelId="{41324292-E619-4FBC-AF97-3231031980AA}" type="pres">
      <dgm:prSet presAssocID="{047E38C0-BEA1-48BF-9F54-041053A4D071}" presName="lineNode" presStyleLbl="alignAccFollowNode1" presStyleIdx="6" presStyleCnt="15"/>
      <dgm:spPr/>
      <dgm:t>
        <a:bodyPr/>
        <a:lstStyle/>
        <a:p>
          <a:endParaRPr lang="en-US"/>
        </a:p>
      </dgm:t>
    </dgm:pt>
    <dgm:pt modelId="{DDBB6F2D-D7FE-49FF-97FE-426235F4C8EB}" type="pres">
      <dgm:prSet presAssocID="{047E38C0-BEA1-48BF-9F54-041053A4D071}" presName="lineArrowNode" presStyleLbl="alignAccFollowNode1" presStyleIdx="7" presStyleCnt="15"/>
      <dgm:spPr/>
      <dgm:t>
        <a:bodyPr/>
        <a:lstStyle/>
        <a:p>
          <a:endParaRPr lang="en-US"/>
        </a:p>
      </dgm:t>
    </dgm:pt>
    <dgm:pt modelId="{9CF616C7-1507-4182-A592-258AF3E0C249}" type="pres">
      <dgm:prSet presAssocID="{8FDD29CB-0FAD-4476-A260-64A232DFEB57}" presName="sibTransNodeCircle" presStyleLbl="alignNode1" presStyleIdx="2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80E46090-6F86-4F53-A9E4-06F4E9E8F12C}" type="pres">
      <dgm:prSet presAssocID="{8FDD29CB-0FAD-4476-A260-64A232DFEB57}" presName="spacerBetweenCircleAndCallout" presStyleCnt="0">
        <dgm:presLayoutVars/>
      </dgm:prSet>
      <dgm:spPr/>
      <dgm:t>
        <a:bodyPr/>
        <a:lstStyle/>
        <a:p>
          <a:endParaRPr lang="en-US"/>
        </a:p>
      </dgm:t>
    </dgm:pt>
    <dgm:pt modelId="{3290ED48-1106-44BF-85CD-757D6A513E36}" type="pres">
      <dgm:prSet presAssocID="{047E38C0-BEA1-48BF-9F54-041053A4D071}" presName="nodeText" presStyleLbl="alignAccFollowNode1" presStyleIdx="8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BF19D-99C8-4F37-AFF3-63E56AB30B9D}" type="pres">
      <dgm:prSet presAssocID="{8FDD29CB-0FAD-4476-A260-64A232DFEB57}" presName="sibTransComposite" presStyleCnt="0"/>
      <dgm:spPr/>
      <dgm:t>
        <a:bodyPr/>
        <a:lstStyle/>
        <a:p>
          <a:endParaRPr lang="en-US"/>
        </a:p>
      </dgm:t>
    </dgm:pt>
    <dgm:pt modelId="{BEC7077E-82AB-4C7A-8931-B3758CBA278A}" type="pres">
      <dgm:prSet presAssocID="{C6664FA6-38E7-4F6B-9BA2-79AA4964539E}" presName="compositeNode" presStyleCnt="0"/>
      <dgm:spPr/>
      <dgm:t>
        <a:bodyPr/>
        <a:lstStyle/>
        <a:p>
          <a:endParaRPr lang="en-US"/>
        </a:p>
      </dgm:t>
    </dgm:pt>
    <dgm:pt modelId="{7528F84A-9100-4BBB-AC4C-283A5A961F68}" type="pres">
      <dgm:prSet presAssocID="{C6664FA6-38E7-4F6B-9BA2-79AA4964539E}" presName="parTx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09EC39-CEE6-49DA-A21D-825F001F1D85}" type="pres">
      <dgm:prSet presAssocID="{C6664FA6-38E7-4F6B-9BA2-79AA4964539E}" presName="parSh" presStyleCnt="0"/>
      <dgm:spPr/>
      <dgm:t>
        <a:bodyPr/>
        <a:lstStyle/>
        <a:p>
          <a:endParaRPr lang="en-US"/>
        </a:p>
      </dgm:t>
    </dgm:pt>
    <dgm:pt modelId="{611A4B20-3335-43ED-BA9C-C7123D3B0480}" type="pres">
      <dgm:prSet presAssocID="{C6664FA6-38E7-4F6B-9BA2-79AA4964539E}" presName="lineNode" presStyleLbl="alignAccFollowNode1" presStyleIdx="9" presStyleCnt="15"/>
      <dgm:spPr/>
      <dgm:t>
        <a:bodyPr/>
        <a:lstStyle/>
        <a:p>
          <a:endParaRPr lang="en-US"/>
        </a:p>
      </dgm:t>
    </dgm:pt>
    <dgm:pt modelId="{D46D1CA4-B8F6-4FED-B935-9399484C2F2E}" type="pres">
      <dgm:prSet presAssocID="{C6664FA6-38E7-4F6B-9BA2-79AA4964539E}" presName="lineArrowNode" presStyleLbl="alignAccFollowNode1" presStyleIdx="10" presStyleCnt="15"/>
      <dgm:spPr/>
      <dgm:t>
        <a:bodyPr/>
        <a:lstStyle/>
        <a:p>
          <a:endParaRPr lang="en-US"/>
        </a:p>
      </dgm:t>
    </dgm:pt>
    <dgm:pt modelId="{1CD48067-7D59-47FD-816C-DD9A8392FF92}" type="pres">
      <dgm:prSet presAssocID="{454B9BD2-03FC-41D5-9D6E-C7E20D4E65DB}" presName="sibTransNodeCircle" presStyleLbl="alignNode1" presStyleIdx="3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001D6C9C-E7B8-4A2A-9E59-FA216591767A}" type="pres">
      <dgm:prSet presAssocID="{454B9BD2-03FC-41D5-9D6E-C7E20D4E65DB}" presName="spacerBetweenCircleAndCallout" presStyleCnt="0">
        <dgm:presLayoutVars/>
      </dgm:prSet>
      <dgm:spPr/>
      <dgm:t>
        <a:bodyPr/>
        <a:lstStyle/>
        <a:p>
          <a:endParaRPr lang="en-US"/>
        </a:p>
      </dgm:t>
    </dgm:pt>
    <dgm:pt modelId="{3472AF77-6E89-42D7-A706-2E4F49F3A10F}" type="pres">
      <dgm:prSet presAssocID="{C6664FA6-38E7-4F6B-9BA2-79AA4964539E}" presName="nodeText" presStyleLbl="alignAccFollowNode1" presStyleIdx="11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41B8B-22CF-4D23-8A44-C6F97FFDC927}" type="pres">
      <dgm:prSet presAssocID="{454B9BD2-03FC-41D5-9D6E-C7E20D4E65DB}" presName="sibTransComposite" presStyleCnt="0"/>
      <dgm:spPr/>
      <dgm:t>
        <a:bodyPr/>
        <a:lstStyle/>
        <a:p>
          <a:endParaRPr lang="en-US"/>
        </a:p>
      </dgm:t>
    </dgm:pt>
    <dgm:pt modelId="{B1EAE24C-CEDE-416D-B416-A5D9585DB811}" type="pres">
      <dgm:prSet presAssocID="{11AE19E8-9528-4F6D-BD55-036D1BBF0F93}" presName="compositeNode" presStyleCnt="0"/>
      <dgm:spPr/>
      <dgm:t>
        <a:bodyPr/>
        <a:lstStyle/>
        <a:p>
          <a:endParaRPr lang="en-US"/>
        </a:p>
      </dgm:t>
    </dgm:pt>
    <dgm:pt modelId="{E7AF46B2-1E78-459F-8A43-C8E4E4E1CABF}" type="pres">
      <dgm:prSet presAssocID="{11AE19E8-9528-4F6D-BD55-036D1BBF0F93}" presName="parTx" presStyleLbl="node1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E5D179-CB3B-4556-A66C-637643338E4F}" type="pres">
      <dgm:prSet presAssocID="{11AE19E8-9528-4F6D-BD55-036D1BBF0F93}" presName="parSh" presStyleCnt="0"/>
      <dgm:spPr/>
      <dgm:t>
        <a:bodyPr/>
        <a:lstStyle/>
        <a:p>
          <a:endParaRPr lang="en-US"/>
        </a:p>
      </dgm:t>
    </dgm:pt>
    <dgm:pt modelId="{2E82BC31-4D90-4DAE-83FF-533CBBC12715}" type="pres">
      <dgm:prSet presAssocID="{11AE19E8-9528-4F6D-BD55-036D1BBF0F93}" presName="lineNode" presStyleLbl="alignAccFollowNode1" presStyleIdx="12" presStyleCnt="15"/>
      <dgm:spPr/>
      <dgm:t>
        <a:bodyPr/>
        <a:lstStyle/>
        <a:p>
          <a:endParaRPr lang="en-US"/>
        </a:p>
      </dgm:t>
    </dgm:pt>
    <dgm:pt modelId="{B5C541C6-DD24-4B79-8BF8-2A6263EA762B}" type="pres">
      <dgm:prSet presAssocID="{11AE19E8-9528-4F6D-BD55-036D1BBF0F93}" presName="lineArrowNode" presStyleLbl="alignAccFollowNode1" presStyleIdx="13" presStyleCnt="15"/>
      <dgm:spPr/>
      <dgm:t>
        <a:bodyPr/>
        <a:lstStyle/>
        <a:p>
          <a:endParaRPr lang="en-US"/>
        </a:p>
      </dgm:t>
    </dgm:pt>
    <dgm:pt modelId="{C61D602B-CEBB-4E96-A8CE-7BA4F8F1C1E3}" type="pres">
      <dgm:prSet presAssocID="{EEFA1500-2619-4BD3-9EB3-F59BD71252A3}" presName="sibTransNodeCircle" presStyleLbl="alignNode1" presStyleIdx="4" presStyleCnt="5">
        <dgm:presLayoutVars>
          <dgm:chMax val="0"/>
          <dgm:bulletEnabled/>
        </dgm:presLayoutVars>
      </dgm:prSet>
      <dgm:spPr/>
      <dgm:t>
        <a:bodyPr/>
        <a:lstStyle/>
        <a:p>
          <a:endParaRPr lang="en-US"/>
        </a:p>
      </dgm:t>
    </dgm:pt>
    <dgm:pt modelId="{D572206D-031A-420A-98F5-C2C38E241E50}" type="pres">
      <dgm:prSet presAssocID="{EEFA1500-2619-4BD3-9EB3-F59BD71252A3}" presName="spacerBetweenCircleAndCallout" presStyleCnt="0">
        <dgm:presLayoutVars/>
      </dgm:prSet>
      <dgm:spPr/>
      <dgm:t>
        <a:bodyPr/>
        <a:lstStyle/>
        <a:p>
          <a:endParaRPr lang="en-US"/>
        </a:p>
      </dgm:t>
    </dgm:pt>
    <dgm:pt modelId="{52095C1F-6581-479D-A61E-8ADC459F0B9C}" type="pres">
      <dgm:prSet presAssocID="{11AE19E8-9528-4F6D-BD55-036D1BBF0F93}" presName="nodeText" presStyleLbl="alignAccFollowNode1" presStyleIdx="14" presStyleCnt="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64EB87-DAAA-414A-BDA9-8B819E947F9F}" type="presOf" srcId="{602B123A-C38B-4BAA-A473-D826C79DA5C2}" destId="{C91B6DD8-3847-4C28-B768-7CE14C719B12}" srcOrd="0" destOrd="0" presId="urn:microsoft.com/office/officeart/2016/7/layout/LinearArrowProcessNumbered"/>
    <dgm:cxn modelId="{5E2CA027-7CB3-4097-8D89-A9126867A8FD}" srcId="{7154BD6B-E707-4134-846E-5F16FCB2D592}" destId="{11AE19E8-9528-4F6D-BD55-036D1BBF0F93}" srcOrd="4" destOrd="0" parTransId="{521EDCAC-6A44-4428-8B29-94C2D6ED038F}" sibTransId="{EEFA1500-2619-4BD3-9EB3-F59BD71252A3}"/>
    <dgm:cxn modelId="{06936113-DC44-4D96-AFD4-E16A3714812C}" type="presOf" srcId="{610AC3A6-1D8B-4A21-BF0A-58D90B7730A0}" destId="{9B76809D-E074-48D7-AA8E-FE8A418B967D}" srcOrd="0" destOrd="0" presId="urn:microsoft.com/office/officeart/2016/7/layout/LinearArrowProcessNumbered"/>
    <dgm:cxn modelId="{366F7E0A-FDA8-4189-92D1-31CC8E997317}" srcId="{7154BD6B-E707-4134-846E-5F16FCB2D592}" destId="{610AC3A6-1D8B-4A21-BF0A-58D90B7730A0}" srcOrd="0" destOrd="0" parTransId="{CAB63330-9DA5-4145-8393-BCA1559F128B}" sibTransId="{6E390378-0FCC-437E-B734-8478130CD438}"/>
    <dgm:cxn modelId="{C43ECB2B-E923-47B6-B0F9-C6F7A3B5AFDA}" srcId="{7154BD6B-E707-4134-846E-5F16FCB2D592}" destId="{C6664FA6-38E7-4F6B-9BA2-79AA4964539E}" srcOrd="3" destOrd="0" parTransId="{D170996C-D1B3-4AD9-8F28-A578E28941BB}" sibTransId="{454B9BD2-03FC-41D5-9D6E-C7E20D4E65DB}"/>
    <dgm:cxn modelId="{451D9B92-2360-419B-88A8-1C92856317FF}" type="presOf" srcId="{047E38C0-BEA1-48BF-9F54-041053A4D071}" destId="{3290ED48-1106-44BF-85CD-757D6A513E36}" srcOrd="0" destOrd="0" presId="urn:microsoft.com/office/officeart/2016/7/layout/LinearArrowProcessNumbered"/>
    <dgm:cxn modelId="{2E29A05E-FAC3-4B63-BD29-383A22F82653}" type="presOf" srcId="{454B9BD2-03FC-41D5-9D6E-C7E20D4E65DB}" destId="{1CD48067-7D59-47FD-816C-DD9A8392FF92}" srcOrd="0" destOrd="0" presId="urn:microsoft.com/office/officeart/2016/7/layout/LinearArrowProcessNumbered"/>
    <dgm:cxn modelId="{1B570C71-0CEF-427F-B662-A7121FF5743C}" type="presOf" srcId="{7154BD6B-E707-4134-846E-5F16FCB2D592}" destId="{AE07A9F5-07CA-4A9F-9D0F-A1025EDFFAAA}" srcOrd="0" destOrd="0" presId="urn:microsoft.com/office/officeart/2016/7/layout/LinearArrowProcessNumbered"/>
    <dgm:cxn modelId="{36048E5D-DFFC-4377-85F7-3B3AD356086C}" srcId="{7154BD6B-E707-4134-846E-5F16FCB2D592}" destId="{602B123A-C38B-4BAA-A473-D826C79DA5C2}" srcOrd="1" destOrd="0" parTransId="{179B9B16-CB17-4BC7-B697-940F107048D1}" sibTransId="{94E97149-2C36-484C-8829-A3BDDC23D748}"/>
    <dgm:cxn modelId="{A5A437FE-BC7C-4034-B40D-31B780E0712C}" srcId="{7154BD6B-E707-4134-846E-5F16FCB2D592}" destId="{047E38C0-BEA1-48BF-9F54-041053A4D071}" srcOrd="2" destOrd="0" parTransId="{D4BF9933-CF50-43B8-B13B-703AC8AD57A2}" sibTransId="{8FDD29CB-0FAD-4476-A260-64A232DFEB57}"/>
    <dgm:cxn modelId="{D9F5634E-ECE1-48CD-90F5-EC2E30C892E9}" type="presOf" srcId="{6E390378-0FCC-437E-B734-8478130CD438}" destId="{E7DF780A-5355-4876-9F82-0D474BF76C3F}" srcOrd="0" destOrd="0" presId="urn:microsoft.com/office/officeart/2016/7/layout/LinearArrowProcessNumbered"/>
    <dgm:cxn modelId="{54B4B22E-1027-4364-9FA6-A3ADEE76A899}" type="presOf" srcId="{94E97149-2C36-484C-8829-A3BDDC23D748}" destId="{93ED506F-A78C-424F-969A-3F80DBFB967A}" srcOrd="0" destOrd="0" presId="urn:microsoft.com/office/officeart/2016/7/layout/LinearArrowProcessNumbered"/>
    <dgm:cxn modelId="{E692BEBD-1184-42DB-AC96-EC5E89CC9B84}" type="presOf" srcId="{8FDD29CB-0FAD-4476-A260-64A232DFEB57}" destId="{9CF616C7-1507-4182-A592-258AF3E0C249}" srcOrd="0" destOrd="0" presId="urn:microsoft.com/office/officeart/2016/7/layout/LinearArrowProcessNumbered"/>
    <dgm:cxn modelId="{F5C484AC-A7B7-4449-94DD-8EBF33EBA9C3}" type="presOf" srcId="{11AE19E8-9528-4F6D-BD55-036D1BBF0F93}" destId="{52095C1F-6581-479D-A61E-8ADC459F0B9C}" srcOrd="0" destOrd="0" presId="urn:microsoft.com/office/officeart/2016/7/layout/LinearArrowProcessNumbered"/>
    <dgm:cxn modelId="{312DFCA6-07B1-419F-973C-E84B515AFD3A}" type="presOf" srcId="{EEFA1500-2619-4BD3-9EB3-F59BD71252A3}" destId="{C61D602B-CEBB-4E96-A8CE-7BA4F8F1C1E3}" srcOrd="0" destOrd="0" presId="urn:microsoft.com/office/officeart/2016/7/layout/LinearArrowProcessNumbered"/>
    <dgm:cxn modelId="{37100FE9-BE93-42EF-B7A1-DD225144599C}" type="presOf" srcId="{C6664FA6-38E7-4F6B-9BA2-79AA4964539E}" destId="{3472AF77-6E89-42D7-A706-2E4F49F3A10F}" srcOrd="0" destOrd="0" presId="urn:microsoft.com/office/officeart/2016/7/layout/LinearArrowProcessNumbered"/>
    <dgm:cxn modelId="{6F92AF34-6EF2-4166-8C9E-58CDFDD80809}" type="presParOf" srcId="{AE07A9F5-07CA-4A9F-9D0F-A1025EDFFAAA}" destId="{B79276E5-2080-451C-97B0-AD9F5D1CD561}" srcOrd="0" destOrd="0" presId="urn:microsoft.com/office/officeart/2016/7/layout/LinearArrowProcessNumbered"/>
    <dgm:cxn modelId="{A7C55C53-EB41-4D4C-9813-A675A27AD5CC}" type="presParOf" srcId="{B79276E5-2080-451C-97B0-AD9F5D1CD561}" destId="{7AEBB1E0-A686-4E9F-B8F9-5A91C110EE59}" srcOrd="0" destOrd="0" presId="urn:microsoft.com/office/officeart/2016/7/layout/LinearArrowProcessNumbered"/>
    <dgm:cxn modelId="{C2A57E6B-2535-4535-A3E1-5411E4A44E41}" type="presParOf" srcId="{B79276E5-2080-451C-97B0-AD9F5D1CD561}" destId="{2E0A925A-EF29-444E-B1A5-A2370137B5DD}" srcOrd="1" destOrd="0" presId="urn:microsoft.com/office/officeart/2016/7/layout/LinearArrowProcessNumbered"/>
    <dgm:cxn modelId="{09838125-248F-423A-B0BF-6C9EBA66F74E}" type="presParOf" srcId="{2E0A925A-EF29-444E-B1A5-A2370137B5DD}" destId="{A1558AA7-99D7-40D9-99AD-74E572AFD745}" srcOrd="0" destOrd="0" presId="urn:microsoft.com/office/officeart/2016/7/layout/LinearArrowProcessNumbered"/>
    <dgm:cxn modelId="{836E247E-4232-4BC6-A4ED-34124675ADEA}" type="presParOf" srcId="{2E0A925A-EF29-444E-B1A5-A2370137B5DD}" destId="{C229E707-05EE-4B77-8B04-2F9F45E1CC7C}" srcOrd="1" destOrd="0" presId="urn:microsoft.com/office/officeart/2016/7/layout/LinearArrowProcessNumbered"/>
    <dgm:cxn modelId="{60B1A1F2-6A90-4A5B-B55A-AB41D5DD0499}" type="presParOf" srcId="{2E0A925A-EF29-444E-B1A5-A2370137B5DD}" destId="{E7DF780A-5355-4876-9F82-0D474BF76C3F}" srcOrd="2" destOrd="0" presId="urn:microsoft.com/office/officeart/2016/7/layout/LinearArrowProcessNumbered"/>
    <dgm:cxn modelId="{57D62068-2275-48BE-8902-190F1B3151A0}" type="presParOf" srcId="{2E0A925A-EF29-444E-B1A5-A2370137B5DD}" destId="{22DCB782-2A4F-45D9-A796-00D42D0864F4}" srcOrd="3" destOrd="0" presId="urn:microsoft.com/office/officeart/2016/7/layout/LinearArrowProcessNumbered"/>
    <dgm:cxn modelId="{8A8DF7A3-CBBE-4E7E-8560-557EEEEDDA41}" type="presParOf" srcId="{B79276E5-2080-451C-97B0-AD9F5D1CD561}" destId="{9B76809D-E074-48D7-AA8E-FE8A418B967D}" srcOrd="2" destOrd="0" presId="urn:microsoft.com/office/officeart/2016/7/layout/LinearArrowProcessNumbered"/>
    <dgm:cxn modelId="{24129A10-12E2-4D3F-B22C-B88A6A70A9A5}" type="presParOf" srcId="{AE07A9F5-07CA-4A9F-9D0F-A1025EDFFAAA}" destId="{025BCA2D-FF69-443F-A4D5-01AAE512AE86}" srcOrd="1" destOrd="0" presId="urn:microsoft.com/office/officeart/2016/7/layout/LinearArrowProcessNumbered"/>
    <dgm:cxn modelId="{7FC1624C-366E-4FA6-99FF-EC176C405F72}" type="presParOf" srcId="{AE07A9F5-07CA-4A9F-9D0F-A1025EDFFAAA}" destId="{3DF7C5A6-088D-41E4-9BA4-4D418142BD02}" srcOrd="2" destOrd="0" presId="urn:microsoft.com/office/officeart/2016/7/layout/LinearArrowProcessNumbered"/>
    <dgm:cxn modelId="{376C0E88-0B97-409B-9572-BC289C30FD9D}" type="presParOf" srcId="{3DF7C5A6-088D-41E4-9BA4-4D418142BD02}" destId="{6C6E9435-ABCD-48BC-8509-10CC21DCE2EB}" srcOrd="0" destOrd="0" presId="urn:microsoft.com/office/officeart/2016/7/layout/LinearArrowProcessNumbered"/>
    <dgm:cxn modelId="{0557587C-8F52-447E-8CC0-C79BEF030A84}" type="presParOf" srcId="{3DF7C5A6-088D-41E4-9BA4-4D418142BD02}" destId="{6D43B916-8610-4BCE-928A-4A8A117B5D72}" srcOrd="1" destOrd="0" presId="urn:microsoft.com/office/officeart/2016/7/layout/LinearArrowProcessNumbered"/>
    <dgm:cxn modelId="{06EB8A6B-8922-4B73-B55F-B0148DB3E21F}" type="presParOf" srcId="{6D43B916-8610-4BCE-928A-4A8A117B5D72}" destId="{FE4590E6-863B-4A19-BC8E-85E30CC3DCF2}" srcOrd="0" destOrd="0" presId="urn:microsoft.com/office/officeart/2016/7/layout/LinearArrowProcessNumbered"/>
    <dgm:cxn modelId="{C99F6A3C-48A6-404D-B81D-3602B4038A16}" type="presParOf" srcId="{6D43B916-8610-4BCE-928A-4A8A117B5D72}" destId="{AD1ED6BC-2B07-49FB-982A-381A01792B8F}" srcOrd="1" destOrd="0" presId="urn:microsoft.com/office/officeart/2016/7/layout/LinearArrowProcessNumbered"/>
    <dgm:cxn modelId="{357167E7-6824-4C81-9104-E505EB4C8B69}" type="presParOf" srcId="{6D43B916-8610-4BCE-928A-4A8A117B5D72}" destId="{93ED506F-A78C-424F-969A-3F80DBFB967A}" srcOrd="2" destOrd="0" presId="urn:microsoft.com/office/officeart/2016/7/layout/LinearArrowProcessNumbered"/>
    <dgm:cxn modelId="{83763776-2286-4CC7-984C-A4AEFD0C3398}" type="presParOf" srcId="{6D43B916-8610-4BCE-928A-4A8A117B5D72}" destId="{9EB97818-9481-47E4-BF13-207E94DB8C83}" srcOrd="3" destOrd="0" presId="urn:microsoft.com/office/officeart/2016/7/layout/LinearArrowProcessNumbered"/>
    <dgm:cxn modelId="{0AA39755-5260-47CA-9061-070F0668248B}" type="presParOf" srcId="{3DF7C5A6-088D-41E4-9BA4-4D418142BD02}" destId="{C91B6DD8-3847-4C28-B768-7CE14C719B12}" srcOrd="2" destOrd="0" presId="urn:microsoft.com/office/officeart/2016/7/layout/LinearArrowProcessNumbered"/>
    <dgm:cxn modelId="{B1533DA4-63EB-48F7-BA4E-18BE32A7AD31}" type="presParOf" srcId="{AE07A9F5-07CA-4A9F-9D0F-A1025EDFFAAA}" destId="{4E11443C-E13B-4496-8EAD-B9294495B0A5}" srcOrd="3" destOrd="0" presId="urn:microsoft.com/office/officeart/2016/7/layout/LinearArrowProcessNumbered"/>
    <dgm:cxn modelId="{087DD08B-7FEC-4BC2-856E-6AFB45AFDE2A}" type="presParOf" srcId="{AE07A9F5-07CA-4A9F-9D0F-A1025EDFFAAA}" destId="{D025CDA7-9FCE-47B8-B45A-1C8DAD79A22A}" srcOrd="4" destOrd="0" presId="urn:microsoft.com/office/officeart/2016/7/layout/LinearArrowProcessNumbered"/>
    <dgm:cxn modelId="{21039DDB-7496-43D0-9FEC-BEE19EA390B9}" type="presParOf" srcId="{D025CDA7-9FCE-47B8-B45A-1C8DAD79A22A}" destId="{3EF3D690-A30E-401B-8F4E-9A8C1A03F5E4}" srcOrd="0" destOrd="0" presId="urn:microsoft.com/office/officeart/2016/7/layout/LinearArrowProcessNumbered"/>
    <dgm:cxn modelId="{FC0A9530-E272-4356-9EA7-68D81EDAD1D0}" type="presParOf" srcId="{D025CDA7-9FCE-47B8-B45A-1C8DAD79A22A}" destId="{C01EF019-6653-49B0-BD2A-CD61018E41DB}" srcOrd="1" destOrd="0" presId="urn:microsoft.com/office/officeart/2016/7/layout/LinearArrowProcessNumbered"/>
    <dgm:cxn modelId="{84C5AD5A-8BF3-4364-BEB1-B740729A7B72}" type="presParOf" srcId="{C01EF019-6653-49B0-BD2A-CD61018E41DB}" destId="{41324292-E619-4FBC-AF97-3231031980AA}" srcOrd="0" destOrd="0" presId="urn:microsoft.com/office/officeart/2016/7/layout/LinearArrowProcessNumbered"/>
    <dgm:cxn modelId="{81B7D6FF-B897-4E6B-8672-7C4D4006FED9}" type="presParOf" srcId="{C01EF019-6653-49B0-BD2A-CD61018E41DB}" destId="{DDBB6F2D-D7FE-49FF-97FE-426235F4C8EB}" srcOrd="1" destOrd="0" presId="urn:microsoft.com/office/officeart/2016/7/layout/LinearArrowProcessNumbered"/>
    <dgm:cxn modelId="{4647A890-D6FB-4603-92AB-F28ABCA23404}" type="presParOf" srcId="{C01EF019-6653-49B0-BD2A-CD61018E41DB}" destId="{9CF616C7-1507-4182-A592-258AF3E0C249}" srcOrd="2" destOrd="0" presId="urn:microsoft.com/office/officeart/2016/7/layout/LinearArrowProcessNumbered"/>
    <dgm:cxn modelId="{24E0419D-CCC0-4755-A059-6A01FD89D431}" type="presParOf" srcId="{C01EF019-6653-49B0-BD2A-CD61018E41DB}" destId="{80E46090-6F86-4F53-A9E4-06F4E9E8F12C}" srcOrd="3" destOrd="0" presId="urn:microsoft.com/office/officeart/2016/7/layout/LinearArrowProcessNumbered"/>
    <dgm:cxn modelId="{29EB0EDA-9293-444C-898F-52E592456663}" type="presParOf" srcId="{D025CDA7-9FCE-47B8-B45A-1C8DAD79A22A}" destId="{3290ED48-1106-44BF-85CD-757D6A513E36}" srcOrd="2" destOrd="0" presId="urn:microsoft.com/office/officeart/2016/7/layout/LinearArrowProcessNumbered"/>
    <dgm:cxn modelId="{1E47B639-A3AA-4968-A045-D27FCC3B6566}" type="presParOf" srcId="{AE07A9F5-07CA-4A9F-9D0F-A1025EDFFAAA}" destId="{D85BF19D-99C8-4F37-AFF3-63E56AB30B9D}" srcOrd="5" destOrd="0" presId="urn:microsoft.com/office/officeart/2016/7/layout/LinearArrowProcessNumbered"/>
    <dgm:cxn modelId="{C5A3315E-D913-4D57-99B1-DD6A50F65253}" type="presParOf" srcId="{AE07A9F5-07CA-4A9F-9D0F-A1025EDFFAAA}" destId="{BEC7077E-82AB-4C7A-8931-B3758CBA278A}" srcOrd="6" destOrd="0" presId="urn:microsoft.com/office/officeart/2016/7/layout/LinearArrowProcessNumbered"/>
    <dgm:cxn modelId="{DCEE1673-F8E2-4B14-B34C-C539DD832042}" type="presParOf" srcId="{BEC7077E-82AB-4C7A-8931-B3758CBA278A}" destId="{7528F84A-9100-4BBB-AC4C-283A5A961F68}" srcOrd="0" destOrd="0" presId="urn:microsoft.com/office/officeart/2016/7/layout/LinearArrowProcessNumbered"/>
    <dgm:cxn modelId="{30911769-BDAE-4776-BA4F-037BEFE43AC8}" type="presParOf" srcId="{BEC7077E-82AB-4C7A-8931-B3758CBA278A}" destId="{0D09EC39-CEE6-49DA-A21D-825F001F1D85}" srcOrd="1" destOrd="0" presId="urn:microsoft.com/office/officeart/2016/7/layout/LinearArrowProcessNumbered"/>
    <dgm:cxn modelId="{531F4330-6A09-4440-B258-410E88A560F1}" type="presParOf" srcId="{0D09EC39-CEE6-49DA-A21D-825F001F1D85}" destId="{611A4B20-3335-43ED-BA9C-C7123D3B0480}" srcOrd="0" destOrd="0" presId="urn:microsoft.com/office/officeart/2016/7/layout/LinearArrowProcessNumbered"/>
    <dgm:cxn modelId="{BBFE0410-07C4-4A30-A248-E193133E5585}" type="presParOf" srcId="{0D09EC39-CEE6-49DA-A21D-825F001F1D85}" destId="{D46D1CA4-B8F6-4FED-B935-9399484C2F2E}" srcOrd="1" destOrd="0" presId="urn:microsoft.com/office/officeart/2016/7/layout/LinearArrowProcessNumbered"/>
    <dgm:cxn modelId="{35E74991-B546-400F-96E7-506D58E67718}" type="presParOf" srcId="{0D09EC39-CEE6-49DA-A21D-825F001F1D85}" destId="{1CD48067-7D59-47FD-816C-DD9A8392FF92}" srcOrd="2" destOrd="0" presId="urn:microsoft.com/office/officeart/2016/7/layout/LinearArrowProcessNumbered"/>
    <dgm:cxn modelId="{94F7D5A3-34D7-47E2-B88F-C7D945A40ADD}" type="presParOf" srcId="{0D09EC39-CEE6-49DA-A21D-825F001F1D85}" destId="{001D6C9C-E7B8-4A2A-9E59-FA216591767A}" srcOrd="3" destOrd="0" presId="urn:microsoft.com/office/officeart/2016/7/layout/LinearArrowProcessNumbered"/>
    <dgm:cxn modelId="{80CC9B1F-E5C6-4481-A994-0E95DF288614}" type="presParOf" srcId="{BEC7077E-82AB-4C7A-8931-B3758CBA278A}" destId="{3472AF77-6E89-42D7-A706-2E4F49F3A10F}" srcOrd="2" destOrd="0" presId="urn:microsoft.com/office/officeart/2016/7/layout/LinearArrowProcessNumbered"/>
    <dgm:cxn modelId="{D1B35D0F-2DFC-4391-BD67-73ABD06DF082}" type="presParOf" srcId="{AE07A9F5-07CA-4A9F-9D0F-A1025EDFFAAA}" destId="{C3E41B8B-22CF-4D23-8A44-C6F97FFDC927}" srcOrd="7" destOrd="0" presId="urn:microsoft.com/office/officeart/2016/7/layout/LinearArrowProcessNumbered"/>
    <dgm:cxn modelId="{B45CD149-FF81-4F77-BB2B-444ED2C90F67}" type="presParOf" srcId="{AE07A9F5-07CA-4A9F-9D0F-A1025EDFFAAA}" destId="{B1EAE24C-CEDE-416D-B416-A5D9585DB811}" srcOrd="8" destOrd="0" presId="urn:microsoft.com/office/officeart/2016/7/layout/LinearArrowProcessNumbered"/>
    <dgm:cxn modelId="{A1939D9A-AA1D-4436-A757-417624BC6D8C}" type="presParOf" srcId="{B1EAE24C-CEDE-416D-B416-A5D9585DB811}" destId="{E7AF46B2-1E78-459F-8A43-C8E4E4E1CABF}" srcOrd="0" destOrd="0" presId="urn:microsoft.com/office/officeart/2016/7/layout/LinearArrowProcessNumbered"/>
    <dgm:cxn modelId="{BDE59E3F-8475-4E57-994C-76FE743365D0}" type="presParOf" srcId="{B1EAE24C-CEDE-416D-B416-A5D9585DB811}" destId="{21E5D179-CB3B-4556-A66C-637643338E4F}" srcOrd="1" destOrd="0" presId="urn:microsoft.com/office/officeart/2016/7/layout/LinearArrowProcessNumbered"/>
    <dgm:cxn modelId="{1D330E27-2FEF-4231-A3F1-2DB3571B7F4E}" type="presParOf" srcId="{21E5D179-CB3B-4556-A66C-637643338E4F}" destId="{2E82BC31-4D90-4DAE-83FF-533CBBC12715}" srcOrd="0" destOrd="0" presId="urn:microsoft.com/office/officeart/2016/7/layout/LinearArrowProcessNumbered"/>
    <dgm:cxn modelId="{8FC9B415-2E91-48FD-8741-541174A8F83F}" type="presParOf" srcId="{21E5D179-CB3B-4556-A66C-637643338E4F}" destId="{B5C541C6-DD24-4B79-8BF8-2A6263EA762B}" srcOrd="1" destOrd="0" presId="urn:microsoft.com/office/officeart/2016/7/layout/LinearArrowProcessNumbered"/>
    <dgm:cxn modelId="{3023AD38-6F41-4743-BEFE-67AF93410997}" type="presParOf" srcId="{21E5D179-CB3B-4556-A66C-637643338E4F}" destId="{C61D602B-CEBB-4E96-A8CE-7BA4F8F1C1E3}" srcOrd="2" destOrd="0" presId="urn:microsoft.com/office/officeart/2016/7/layout/LinearArrowProcessNumbered"/>
    <dgm:cxn modelId="{4134CA5A-2983-42A4-A86C-91D5377C93A5}" type="presParOf" srcId="{21E5D179-CB3B-4556-A66C-637643338E4F}" destId="{D572206D-031A-420A-98F5-C2C38E241E50}" srcOrd="3" destOrd="0" presId="urn:microsoft.com/office/officeart/2016/7/layout/LinearArrowProcessNumbered"/>
    <dgm:cxn modelId="{D294E7C8-D430-46AD-B636-592389A3760C}" type="presParOf" srcId="{B1EAE24C-CEDE-416D-B416-A5D9585DB811}" destId="{52095C1F-6581-479D-A61E-8ADC459F0B9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558AA7-99D7-40D9-99AD-74E572AFD745}">
      <dsp:nvSpPr>
        <dsp:cNvPr id="0" name=""/>
        <dsp:cNvSpPr/>
      </dsp:nvSpPr>
      <dsp:spPr>
        <a:xfrm>
          <a:off x="1108521" y="1271164"/>
          <a:ext cx="885735" cy="7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29E707-05EE-4B77-8B04-2F9F45E1CC7C}">
      <dsp:nvSpPr>
        <dsp:cNvPr id="0" name=""/>
        <dsp:cNvSpPr/>
      </dsp:nvSpPr>
      <dsp:spPr>
        <a:xfrm>
          <a:off x="2047401" y="1196798"/>
          <a:ext cx="101859" cy="19131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F780A-5355-4876-9F82-0D474BF76C3F}">
      <dsp:nvSpPr>
        <dsp:cNvPr id="0" name=""/>
        <dsp:cNvSpPr/>
      </dsp:nvSpPr>
      <dsp:spPr>
        <a:xfrm>
          <a:off x="549163" y="822558"/>
          <a:ext cx="897282" cy="897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" tIns="34820" rIns="34820" bIns="3482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1</a:t>
          </a:r>
          <a:endParaRPr lang="en-US" sz="4000" kern="1200" dirty="0"/>
        </a:p>
      </dsp:txBody>
      <dsp:txXfrm>
        <a:off x="680567" y="953962"/>
        <a:ext cx="634474" cy="634474"/>
      </dsp:txXfrm>
    </dsp:sp>
    <dsp:sp modelId="{9B76809D-E074-48D7-AA8E-FE8A418B967D}">
      <dsp:nvSpPr>
        <dsp:cNvPr id="0" name=""/>
        <dsp:cNvSpPr/>
      </dsp:nvSpPr>
      <dsp:spPr>
        <a:xfrm>
          <a:off x="1351" y="1885441"/>
          <a:ext cx="199290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03" tIns="165100" rIns="157203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itchFamily="34" charset="0"/>
              <a:cs typeface="Arial" pitchFamily="34" charset="0"/>
            </a:rPr>
            <a:t>Design.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Analyze the current state of the processes and devise an improvement plan accordingly.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>
            <a:latin typeface="Arial" pitchFamily="34" charset="0"/>
            <a:cs typeface="Arial" pitchFamily="34" charset="0"/>
          </a:endParaRPr>
        </a:p>
      </dsp:txBody>
      <dsp:txXfrm>
        <a:off x="1351" y="2278561"/>
        <a:ext cx="1992905" cy="1572480"/>
      </dsp:txXfrm>
    </dsp:sp>
    <dsp:sp modelId="{FE4590E6-863B-4A19-BC8E-85E30CC3DCF2}">
      <dsp:nvSpPr>
        <dsp:cNvPr id="0" name=""/>
        <dsp:cNvSpPr/>
      </dsp:nvSpPr>
      <dsp:spPr>
        <a:xfrm>
          <a:off x="2215691" y="1271164"/>
          <a:ext cx="199290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ED6BC-2B07-49FB-982A-381A01792B8F}">
      <dsp:nvSpPr>
        <dsp:cNvPr id="0" name=""/>
        <dsp:cNvSpPr/>
      </dsp:nvSpPr>
      <dsp:spPr>
        <a:xfrm>
          <a:off x="4261740" y="1196798"/>
          <a:ext cx="101859" cy="19131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ED506F-A78C-424F-969A-3F80DBFB967A}">
      <dsp:nvSpPr>
        <dsp:cNvPr id="0" name=""/>
        <dsp:cNvSpPr/>
      </dsp:nvSpPr>
      <dsp:spPr>
        <a:xfrm>
          <a:off x="2763502" y="822558"/>
          <a:ext cx="897282" cy="897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" tIns="34820" rIns="34820" bIns="3482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2</a:t>
          </a:r>
        </a:p>
      </dsp:txBody>
      <dsp:txXfrm>
        <a:off x="2894906" y="953962"/>
        <a:ext cx="634474" cy="634474"/>
      </dsp:txXfrm>
    </dsp:sp>
    <dsp:sp modelId="{C91B6DD8-3847-4C28-B768-7CE14C719B12}">
      <dsp:nvSpPr>
        <dsp:cNvPr id="0" name=""/>
        <dsp:cNvSpPr/>
      </dsp:nvSpPr>
      <dsp:spPr>
        <a:xfrm>
          <a:off x="2215691" y="1885441"/>
          <a:ext cx="199290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03" tIns="165100" rIns="157203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itchFamily="34" charset="0"/>
              <a:cs typeface="Arial" pitchFamily="34" charset="0"/>
            </a:rPr>
            <a:t>Model.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Map out the entire process considering inputs/outputs and how the redesigned process operates in different scenarios.</a:t>
          </a:r>
        </a:p>
      </dsp:txBody>
      <dsp:txXfrm>
        <a:off x="2215691" y="2278561"/>
        <a:ext cx="1992905" cy="1572480"/>
      </dsp:txXfrm>
    </dsp:sp>
    <dsp:sp modelId="{41324292-E619-4FBC-AF97-3231031980AA}">
      <dsp:nvSpPr>
        <dsp:cNvPr id="0" name=""/>
        <dsp:cNvSpPr/>
      </dsp:nvSpPr>
      <dsp:spPr>
        <a:xfrm>
          <a:off x="4430030" y="1271164"/>
          <a:ext cx="199290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B6F2D-D7FE-49FF-97FE-426235F4C8EB}">
      <dsp:nvSpPr>
        <dsp:cNvPr id="0" name=""/>
        <dsp:cNvSpPr/>
      </dsp:nvSpPr>
      <dsp:spPr>
        <a:xfrm>
          <a:off x="6476079" y="1196798"/>
          <a:ext cx="101859" cy="19131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F616C7-1507-4182-A592-258AF3E0C249}">
      <dsp:nvSpPr>
        <dsp:cNvPr id="0" name=""/>
        <dsp:cNvSpPr/>
      </dsp:nvSpPr>
      <dsp:spPr>
        <a:xfrm>
          <a:off x="4977841" y="822558"/>
          <a:ext cx="897282" cy="897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" tIns="34820" rIns="34820" bIns="3482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3</a:t>
          </a:r>
        </a:p>
      </dsp:txBody>
      <dsp:txXfrm>
        <a:off x="5109245" y="953962"/>
        <a:ext cx="634474" cy="634474"/>
      </dsp:txXfrm>
    </dsp:sp>
    <dsp:sp modelId="{3290ED48-1106-44BF-85CD-757D6A513E36}">
      <dsp:nvSpPr>
        <dsp:cNvPr id="0" name=""/>
        <dsp:cNvSpPr/>
      </dsp:nvSpPr>
      <dsp:spPr>
        <a:xfrm>
          <a:off x="4430030" y="1885441"/>
          <a:ext cx="199290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03" tIns="165100" rIns="157203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itchFamily="34" charset="0"/>
              <a:cs typeface="Arial" pitchFamily="34" charset="0"/>
            </a:rPr>
            <a:t>Execute.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Implement improvements, by testing on a small scale to identify potential problems and allow for adjustments.</a:t>
          </a:r>
        </a:p>
      </dsp:txBody>
      <dsp:txXfrm>
        <a:off x="4430030" y="2278561"/>
        <a:ext cx="1992905" cy="1572480"/>
      </dsp:txXfrm>
    </dsp:sp>
    <dsp:sp modelId="{611A4B20-3335-43ED-BA9C-C7123D3B0480}">
      <dsp:nvSpPr>
        <dsp:cNvPr id="0" name=""/>
        <dsp:cNvSpPr/>
      </dsp:nvSpPr>
      <dsp:spPr>
        <a:xfrm>
          <a:off x="6644369" y="1271164"/>
          <a:ext cx="1992905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6D1CA4-B8F6-4FED-B935-9399484C2F2E}">
      <dsp:nvSpPr>
        <dsp:cNvPr id="0" name=""/>
        <dsp:cNvSpPr/>
      </dsp:nvSpPr>
      <dsp:spPr>
        <a:xfrm>
          <a:off x="8690419" y="1196798"/>
          <a:ext cx="101859" cy="191318"/>
        </a:xfrm>
        <a:prstGeom prst="chevron">
          <a:avLst>
            <a:gd name="adj" fmla="val 9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D48067-7D59-47FD-816C-DD9A8392FF92}">
      <dsp:nvSpPr>
        <dsp:cNvPr id="0" name=""/>
        <dsp:cNvSpPr/>
      </dsp:nvSpPr>
      <dsp:spPr>
        <a:xfrm>
          <a:off x="7192180" y="822558"/>
          <a:ext cx="897282" cy="897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" tIns="34820" rIns="34820" bIns="3482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4</a:t>
          </a:r>
          <a:endParaRPr lang="en-US" sz="4000" kern="1200" dirty="0"/>
        </a:p>
      </dsp:txBody>
      <dsp:txXfrm>
        <a:off x="7323584" y="953962"/>
        <a:ext cx="634474" cy="634474"/>
      </dsp:txXfrm>
    </dsp:sp>
    <dsp:sp modelId="{3472AF77-6E89-42D7-A706-2E4F49F3A10F}">
      <dsp:nvSpPr>
        <dsp:cNvPr id="0" name=""/>
        <dsp:cNvSpPr/>
      </dsp:nvSpPr>
      <dsp:spPr>
        <a:xfrm>
          <a:off x="6644369" y="1885441"/>
          <a:ext cx="199290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03" tIns="165100" rIns="157203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itchFamily="34" charset="0"/>
              <a:cs typeface="Arial" pitchFamily="34" charset="0"/>
            </a:rPr>
            <a:t>Monitor.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Establish a set of metrics to aid in identifying potential bottlenecks or areas of improvement.</a:t>
          </a:r>
        </a:p>
      </dsp:txBody>
      <dsp:txXfrm>
        <a:off x="6644369" y="2278561"/>
        <a:ext cx="1992905" cy="1572480"/>
      </dsp:txXfrm>
    </dsp:sp>
    <dsp:sp modelId="{2E82BC31-4D90-4DAE-83FF-533CBBC12715}">
      <dsp:nvSpPr>
        <dsp:cNvPr id="0" name=""/>
        <dsp:cNvSpPr/>
      </dsp:nvSpPr>
      <dsp:spPr>
        <a:xfrm>
          <a:off x="8858708" y="1271163"/>
          <a:ext cx="996452" cy="72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1D602B-CEBB-4E96-A8CE-7BA4F8F1C1E3}">
      <dsp:nvSpPr>
        <dsp:cNvPr id="0" name=""/>
        <dsp:cNvSpPr/>
      </dsp:nvSpPr>
      <dsp:spPr>
        <a:xfrm>
          <a:off x="9406520" y="822558"/>
          <a:ext cx="897282" cy="8972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820" tIns="34820" rIns="34820" bIns="3482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/>
            <a:t>5</a:t>
          </a:r>
        </a:p>
      </dsp:txBody>
      <dsp:txXfrm>
        <a:off x="9537924" y="953962"/>
        <a:ext cx="634474" cy="634474"/>
      </dsp:txXfrm>
    </dsp:sp>
    <dsp:sp modelId="{52095C1F-6581-479D-A61E-8ADC459F0B9C}">
      <dsp:nvSpPr>
        <dsp:cNvPr id="0" name=""/>
        <dsp:cNvSpPr/>
      </dsp:nvSpPr>
      <dsp:spPr>
        <a:xfrm>
          <a:off x="8858708" y="1885441"/>
          <a:ext cx="1992905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7203" tIns="165100" rIns="157203" bIns="165100" numCol="1" spcCol="1270" anchor="t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>
              <a:latin typeface="Arial" pitchFamily="34" charset="0"/>
              <a:cs typeface="Arial" pitchFamily="34" charset="0"/>
            </a:rPr>
            <a:t>Optimize. </a:t>
          </a:r>
        </a:p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>
              <a:latin typeface="Arial" pitchFamily="34" charset="0"/>
              <a:cs typeface="Arial" pitchFamily="34" charset="0"/>
            </a:rPr>
            <a:t>Optimization is important because it helps achieve desired outcomes while reducing costs through continuous improvement.</a:t>
          </a:r>
        </a:p>
      </dsp:txBody>
      <dsp:txXfrm>
        <a:off x="8858708" y="2278561"/>
        <a:ext cx="1992905" cy="15724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=""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9A7E30-B3A4-49E5-9229-57A43F402768}" type="datetimeFigureOut">
              <a:rPr lang="en-US" smtClean="0"/>
              <a:t>4/22/2024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B8779-D2DF-474D-8010-D656FCF1AC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167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E8D1F-EB7F-4984-A99A-1F2BB24052F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010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BE8D1F-EB7F-4984-A99A-1F2BB24052F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006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66D541-A27F-794A-DFA2-5D38A197B4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1D1C0D6-3B51-632F-9192-731F0D0AC9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B8B5434-0FFA-D47C-2C8F-DEF1B3868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60E320F-9AC8-5C67-4132-13D46217C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6501DD-4DB2-1A0B-107C-90D5C71F1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F: ProfitKillersClngBusCB0304</a:t>
            </a:r>
          </a:p>
          <a:p>
            <a:r>
              <a:rPr lang="en-US" dirty="0" err="1" smtClean="0"/>
              <a:t>Rv</a:t>
            </a:r>
            <a:r>
              <a:rPr lang="en-US" dirty="0" smtClean="0"/>
              <a:t>: 031424</a:t>
            </a:r>
          </a:p>
          <a:p>
            <a:fld id="{51C52CF1-F358-464B-BB67-0589299BF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5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D5AE187-7AB6-319D-0046-AC7BFFB3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F6FF90D-260D-5243-6C4E-6F87489A1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C8C0EF4-06BA-3CAC-880E-1B5F57364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4FA082-6B76-081B-2C7A-9B81DB4C3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9E44E23-B0C5-92F7-7850-491946A14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96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758F8B2F-FBD8-82A3-840C-55898EA176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75456D41-CC82-8421-5CA3-B75064BE1B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AAC094B-A281-6954-3401-2AE01DA2D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0F97EFA-1CE1-DC14-E00E-0632FF94BD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0ED253-2CB8-CA44-9844-E3FE5E63B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781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67" b="1" i="0">
                <a:solidFill>
                  <a:srgbClr val="A20D2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2024 Wm R. Griffin, Seattle, WA 98198</a:t>
            </a:r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5958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B9B7AD-A3EF-0BB3-1965-6FB25165F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BFBFFB9-E44E-1FF5-A734-78502745E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622D08-D903-A132-D60C-7D2A28EAD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BCE7F0-9018-7D36-0207-23998D20F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C3A3A58-D182-E9B4-7E75-6D3999CCF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435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077AF2-C674-DC80-56EB-F876421E2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4F98B3F-6056-D56C-9103-267D174A48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314F4C7-E6C8-D1DD-B18E-3188E236F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2EECF42-83B0-C4F2-0A0D-9EB0D4454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A7E26D-ED7D-46D3-48F6-A473A48A0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552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7DD587-03CA-28AF-CF94-4016DCD29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2AEDD87-006B-A90A-AB5C-FE92BA5A20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3175DFE-6D1D-8DB5-E9B2-84BD1DB2F6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DA655BE-F732-4C2E-F12D-98EDC06321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DB985EB-CB46-AF2A-A009-AA650D7DB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E093CC-09C7-A80F-2DCC-280DF1132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991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425C56D-F7E0-60D1-003A-B17DCB688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2EAE46A-00BE-639B-8D43-68C8E92B93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E1A4CDD-D168-25E3-DDFC-2770CB050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FAB204E-760F-DCB7-6B3F-2503B34C05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9BEB251-7FD9-E59A-E442-3C671A769A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E6033F4-2D9B-81F4-99CE-3583713DDD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E405489-E2DF-2710-5E09-7367C8E6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6410A80-0AE4-776C-7F3D-A16FE7AB2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460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77A50C-1B3F-E475-4EA5-DF3414243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B6583EF-3A95-6AC0-CFD1-A5DF6A0EB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8C98235-B517-470A-B028-AB8DAA7B3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A9615A8-355A-486F-7299-769B4C2D4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041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15FA3FD2-8AE0-9B18-B14F-A9809844E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42471C1B-57A5-514A-EA59-8BA10579B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7DB0F4D-A622-C734-D124-F8AE0FBDE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268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652975-632F-7ED0-89D3-48E5F6F0BB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9B68BD6-EDC6-FDE4-2C7F-5496C84939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D07F4B-C8E8-9DAE-33D9-9BC367029A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ECA75D8-E11E-6FFA-A40E-658D9FFA0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D1F347-5A81-A75A-3DAC-356E52246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C051943-100C-A1DA-2678-C366372FB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46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5985711-8368-4E8B-E278-A30C7D4B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9087C8-AF94-0AEE-DB01-BC2D3CBAF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3F8D50C-5619-6A62-1CBD-D7C1424A04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6A53219-D64F-4139-9C4C-C31A7AD11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B8E819D-42EF-FEEB-CDA4-349DB9F02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E56A36B1-A90E-DB30-7605-A45114CFD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8103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7A5BD587-96CC-4B78-CABF-C86FDD88D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1109663"/>
            <a:ext cx="10515600" cy="10932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FE7EE78-E8A4-22D3-43CE-5466E610E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77441"/>
            <a:ext cx="10515600" cy="3799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72E459-703E-37C3-2FF7-18450CE770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40005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F7EE63B-7A23-7B12-CEB5-82FDB1B54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24724" y="6357936"/>
            <a:ext cx="1990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35CA855-A87A-8A1D-752E-B999C095BC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268468" y="6357936"/>
            <a:ext cx="1339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10336D-3876-4ABD-9A14-D63F6A69C29B}" type="slidenum">
              <a:rPr lang="en-US" smtClean="0"/>
              <a:pPr/>
              <a:t>‹#›</a:t>
            </a:fld>
            <a:endParaRPr lang="en-US" smtClean="0"/>
          </a:p>
          <a:p>
            <a:endParaRPr lang="en-US" dirty="0"/>
          </a:p>
        </p:txBody>
      </p:sp>
      <p:pic>
        <p:nvPicPr>
          <p:cNvPr id="7" name="Picture 7" descr="ccslogosm_noborder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88" y="207168"/>
            <a:ext cx="2057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8"/>
          <p:cNvSpPr>
            <a:spLocks noChangeShapeType="1"/>
          </p:cNvSpPr>
          <p:nvPr userDrawn="1"/>
        </p:nvSpPr>
        <p:spPr bwMode="auto">
          <a:xfrm>
            <a:off x="2438400" y="304800"/>
            <a:ext cx="8936736" cy="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Line 12"/>
          <p:cNvSpPr>
            <a:spLocks noChangeShapeType="1"/>
          </p:cNvSpPr>
          <p:nvPr userDrawn="1"/>
        </p:nvSpPr>
        <p:spPr bwMode="auto">
          <a:xfrm>
            <a:off x="2438400" y="457200"/>
            <a:ext cx="8339328" cy="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3"/>
          <p:cNvSpPr>
            <a:spLocks noChangeShapeType="1"/>
          </p:cNvSpPr>
          <p:nvPr userDrawn="1"/>
        </p:nvSpPr>
        <p:spPr bwMode="auto">
          <a:xfrm>
            <a:off x="2438400" y="609600"/>
            <a:ext cx="7424928" cy="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9"/>
          <p:cNvSpPr>
            <a:spLocks noChangeShapeType="1"/>
          </p:cNvSpPr>
          <p:nvPr userDrawn="1"/>
        </p:nvSpPr>
        <p:spPr bwMode="auto">
          <a:xfrm>
            <a:off x="195072" y="1031939"/>
            <a:ext cx="0" cy="5410200"/>
          </a:xfrm>
          <a:prstGeom prst="line">
            <a:avLst/>
          </a:prstGeom>
          <a:noFill/>
          <a:ln w="28575">
            <a:solidFill>
              <a:srgbClr val="00CC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0"/>
          <p:cNvSpPr>
            <a:spLocks noChangeShapeType="1"/>
          </p:cNvSpPr>
          <p:nvPr userDrawn="1"/>
        </p:nvSpPr>
        <p:spPr bwMode="auto">
          <a:xfrm>
            <a:off x="347472" y="1033749"/>
            <a:ext cx="0" cy="5105400"/>
          </a:xfrm>
          <a:prstGeom prst="line">
            <a:avLst/>
          </a:prstGeom>
          <a:noFill/>
          <a:ln w="28575">
            <a:solidFill>
              <a:srgbClr val="0066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Line 11"/>
          <p:cNvSpPr>
            <a:spLocks noChangeShapeType="1"/>
          </p:cNvSpPr>
          <p:nvPr userDrawn="1"/>
        </p:nvSpPr>
        <p:spPr bwMode="auto">
          <a:xfrm>
            <a:off x="499872" y="1038512"/>
            <a:ext cx="0" cy="4572000"/>
          </a:xfrm>
          <a:prstGeom prst="line">
            <a:avLst/>
          </a:prstGeom>
          <a:noFill/>
          <a:ln w="28575">
            <a:solidFill>
              <a:srgbClr val="3333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Date Placeholder 3">
            <a:extLst>
              <a:ext uri="{FF2B5EF4-FFF2-40B4-BE49-F238E27FC236}">
                <a16:creationId xmlns="" xmlns:a16="http://schemas.microsoft.com/office/drawing/2014/main" id="{3972E459-703E-37C3-2FF7-18450CE77046}"/>
              </a:ext>
            </a:extLst>
          </p:cNvPr>
          <p:cNvSpPr txBox="1">
            <a:spLocks/>
          </p:cNvSpPr>
          <p:nvPr userDrawn="1"/>
        </p:nvSpPr>
        <p:spPr>
          <a:xfrm>
            <a:off x="9315450" y="6357937"/>
            <a:ext cx="20596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000" dirty="0" smtClean="0"/>
              <a:t>F: ProfitKillersClngBusCB0304</a:t>
            </a:r>
          </a:p>
          <a:p>
            <a:pPr algn="r"/>
            <a:r>
              <a:rPr lang="en-US" sz="1000" dirty="0" err="1" smtClean="0"/>
              <a:t>Rv</a:t>
            </a:r>
            <a:r>
              <a:rPr lang="en-US" sz="1000" dirty="0" smtClean="0"/>
              <a:t>: </a:t>
            </a:r>
            <a:r>
              <a:rPr lang="en-US" sz="1000" dirty="0" smtClean="0"/>
              <a:t>042224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7336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g1@ccsmL.com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hyperlink" Target="http://www.cleaningconsultants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bg1@ccsmL.com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4.png"/><Relationship Id="rId4" Type="http://schemas.openxmlformats.org/officeDocument/2006/relationships/hyperlink" Target="http://www.cleaningconsultant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leanbuildingsconference.com/2024/" TargetMode="Externa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2305050"/>
            <a:ext cx="850582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411" name="Text Placeholder 2">
            <a:extLst>
              <a:ext uri="{FF2B5EF4-FFF2-40B4-BE49-F238E27FC236}">
                <a16:creationId xmlns="" xmlns:a16="http://schemas.microsoft.com/office/drawing/2014/main" id="{BEADBE32-3DDA-C938-C208-533B5F74F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52950" y="5243498"/>
            <a:ext cx="5724525" cy="115966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Email:	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  <a:hlinkClick r:id="rId3"/>
              </a:rPr>
              <a:t>bg1@ccsmL.com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Phone:	206-849-0179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Web:	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  <a:hlinkClick r:id="rId4"/>
              </a:rPr>
              <a:t>www.cleaningconsultants.com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B4835810-D7A4-FAB0-78E1-64D1FE27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25" y="962025"/>
            <a:ext cx="11525250" cy="1240918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/>
              <a:t>Profit 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Suckers</a:t>
            </a:r>
            <a:r>
              <a:rPr lang="en-US" sz="4000" b="1" dirty="0"/>
              <a:t> in a Cleaning Business or Department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Copyright © 2024 </a:t>
            </a:r>
            <a:r>
              <a:rPr lang="en-US" dirty="0" err="1" smtClean="0"/>
              <a:t>Wm</a:t>
            </a:r>
            <a:r>
              <a:rPr lang="en-US" smtClean="0"/>
              <a:t> R. Griffin, Seattle, WA 98198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50" y="1828800"/>
            <a:ext cx="2743200" cy="3810000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="" xmlns:a16="http://schemas.microsoft.com/office/drawing/2014/main" id="{BEADBE32-3DDA-C938-C208-533B5F74F49D}"/>
              </a:ext>
            </a:extLst>
          </p:cNvPr>
          <p:cNvSpPr txBox="1">
            <a:spLocks noChangeArrowheads="1"/>
          </p:cNvSpPr>
          <p:nvPr/>
        </p:nvSpPr>
        <p:spPr>
          <a:xfrm>
            <a:off x="571500" y="5679281"/>
            <a:ext cx="3086100" cy="4071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2000" dirty="0" err="1" smtClean="0">
                <a:latin typeface="Arial" pitchFamily="34" charset="0"/>
                <a:cs typeface="Arial" pitchFamily="34" charset="0"/>
              </a:rPr>
              <a:t>Wm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R. Griffin, Consultant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Placeholder 2">
            <a:extLst>
              <a:ext uri="{FF2B5EF4-FFF2-40B4-BE49-F238E27FC236}">
                <a16:creationId xmlns="" xmlns:a16="http://schemas.microsoft.com/office/drawing/2014/main" id="{BEADBE32-3DDA-C938-C208-533B5F74F49D}"/>
              </a:ext>
            </a:extLst>
          </p:cNvPr>
          <p:cNvSpPr txBox="1">
            <a:spLocks noChangeArrowheads="1"/>
          </p:cNvSpPr>
          <p:nvPr/>
        </p:nvSpPr>
        <p:spPr>
          <a:xfrm>
            <a:off x="4410075" y="4706533"/>
            <a:ext cx="6300788" cy="46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8BD0FF"/>
                </a:solidFill>
                <a:latin typeface="Arial" pitchFamily="34" charset="0"/>
                <a:cs typeface="Arial" pitchFamily="34" charset="0"/>
              </a:rPr>
              <a:t>Cleaning Consultant Services. Inc.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4716058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40491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0313" y="5460206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0863" y="5616151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5225" y="5772149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3088" y="5432813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E23DA74-3819-9300-1756-BFFB342176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919163"/>
            <a:ext cx="9220200" cy="623887"/>
          </a:xfrm>
        </p:spPr>
        <p:txBody>
          <a:bodyPr>
            <a:no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Management Tools for Success 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DE232CC-D41B-8DED-403E-5DE1BED77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276" y="1525129"/>
            <a:ext cx="5572124" cy="4904246"/>
          </a:xfrm>
        </p:spPr>
        <p:txBody>
          <a:bodyPr>
            <a:normAutofit/>
          </a:bodyPr>
          <a:lstStyle/>
          <a:p>
            <a:pPr marL="27432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Policies</a:t>
            </a:r>
            <a:endParaRPr lang="en-US" sz="2800" dirty="0" smtClean="0"/>
          </a:p>
          <a:p>
            <a:pPr marL="27432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Procedures</a:t>
            </a:r>
          </a:p>
          <a:p>
            <a:pPr marL="27432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Quality </a:t>
            </a:r>
            <a:r>
              <a:rPr lang="en-US" sz="2800" dirty="0"/>
              <a:t>Control </a:t>
            </a:r>
            <a:r>
              <a:rPr lang="en-US" sz="2800" dirty="0" smtClean="0"/>
              <a:t>Guidelines</a:t>
            </a:r>
          </a:p>
          <a:p>
            <a:pPr marL="27432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/>
              <a:t>Schedules</a:t>
            </a:r>
          </a:p>
          <a:p>
            <a:pPr marL="731520" lvl="2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Employee (Daily) </a:t>
            </a:r>
            <a:r>
              <a:rPr lang="en-US" dirty="0"/>
              <a:t>Assignment </a:t>
            </a:r>
            <a:r>
              <a:rPr lang="en-US" dirty="0" smtClean="0"/>
              <a:t>Schedule</a:t>
            </a:r>
            <a:endParaRPr lang="en-US" dirty="0" smtClean="0"/>
          </a:p>
          <a:p>
            <a:pPr marL="731520" lvl="2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Periodic </a:t>
            </a:r>
            <a:r>
              <a:rPr lang="en-US" dirty="0" smtClean="0"/>
              <a:t>tasks</a:t>
            </a:r>
          </a:p>
          <a:p>
            <a:pPr marL="731520" lvl="2" indent="-457200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Inspections/Quality Control</a:t>
            </a:r>
          </a:p>
          <a:p>
            <a:pPr marL="731520" lvl="2" indent="-45720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T</a:t>
            </a:r>
            <a:r>
              <a:rPr lang="en-US" dirty="0" smtClean="0"/>
              <a:t>raining </a:t>
            </a:r>
            <a:r>
              <a:rPr lang="en-US" dirty="0"/>
              <a:t>(initial and Ongoing, </a:t>
            </a:r>
            <a:r>
              <a:rPr lang="en-US" dirty="0" err="1"/>
              <a:t>Mgt</a:t>
            </a:r>
            <a:r>
              <a:rPr lang="en-US" dirty="0"/>
              <a:t>) </a:t>
            </a:r>
          </a:p>
          <a:p>
            <a:pPr marL="27432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dirty="0" smtClean="0"/>
              <a:t>B</a:t>
            </a:r>
            <a:r>
              <a:rPr lang="en-US" sz="2800" dirty="0" smtClean="0"/>
              <a:t>lueprints/Floor </a:t>
            </a:r>
            <a:r>
              <a:rPr lang="en-US" sz="2800" dirty="0"/>
              <a:t>Layout (11 x </a:t>
            </a:r>
            <a:r>
              <a:rPr lang="en-US" sz="2800" dirty="0" smtClean="0"/>
              <a:t>17)</a:t>
            </a:r>
          </a:p>
          <a:p>
            <a:pPr marL="27432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800" dirty="0" smtClean="0"/>
              <a:t>Short </a:t>
            </a:r>
            <a:r>
              <a:rPr lang="en-US" sz="2800" dirty="0"/>
              <a:t>Staffing </a:t>
            </a:r>
            <a:r>
              <a:rPr lang="en-US" sz="2800" dirty="0" smtClean="0"/>
              <a:t>Plan</a:t>
            </a:r>
          </a:p>
          <a:p>
            <a:pPr marL="27432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800" dirty="0" smtClean="0"/>
              <a:t>Budget Projection &amp; Actual</a:t>
            </a:r>
            <a:endParaRPr lang="en-US" sz="2800" dirty="0" smtClean="0"/>
          </a:p>
          <a:p>
            <a:pPr marL="274320" indent="-457200">
              <a:lnSpc>
                <a:spcPct val="100000"/>
              </a:lnSpc>
              <a:spcBef>
                <a:spcPts val="0"/>
              </a:spcBef>
              <a:buFont typeface="+mj-lt"/>
              <a:buAutoNum type="arabicPeriod" startAt="6"/>
            </a:pPr>
            <a:r>
              <a:rPr lang="en-US" sz="2800" dirty="0" smtClean="0"/>
              <a:t>Goals, Mission, Values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574" y="1638299"/>
            <a:ext cx="5585026" cy="463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29207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7F3F891-AFEA-8BBA-2197-E80F4D6F2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9917" y="890588"/>
            <a:ext cx="10515600" cy="757237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Inattention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to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F087F10-527A-1B6D-12A4-0D5525758F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1525" y="1525445"/>
            <a:ext cx="11096625" cy="465151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Customers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Employees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Community – Internal and External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Trends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Costs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Profits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Marketing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Failing to Love What You Do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It’s Not About You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lvl="1"/>
            <a:r>
              <a:rPr lang="en-US" dirty="0" smtClean="0">
                <a:latin typeface="Arial" pitchFamily="34" charset="0"/>
                <a:cs typeface="Arial" pitchFamily="34" charset="0"/>
              </a:rPr>
              <a:t>Your 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uccess </a:t>
            </a:r>
            <a:r>
              <a:rPr lang="en-US" dirty="0">
                <a:latin typeface="Arial" pitchFamily="34" charset="0"/>
                <a:cs typeface="Arial" pitchFamily="34" charset="0"/>
              </a:rPr>
              <a:t>Comes From What You Do for Others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994" y="1609722"/>
            <a:ext cx="3471431" cy="401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971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18" y="1079960"/>
            <a:ext cx="2654407" cy="536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F7997CF-0727-03BB-7AF2-C7EC7823B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1374" y="995362"/>
            <a:ext cx="8689467" cy="738187"/>
          </a:xfrm>
        </p:spPr>
        <p:txBody>
          <a:bodyPr>
            <a:normAutofit/>
          </a:bodyPr>
          <a:lstStyle/>
          <a:p>
            <a:r>
              <a:rPr lang="en-US" b="1" dirty="0" smtClean="0">
                <a:latin typeface="Arial" pitchFamily="34" charset="0"/>
                <a:cs typeface="Arial" pitchFamily="34" charset="0"/>
              </a:rPr>
              <a:t>Stopping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the Blood Letting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BB20059-FD87-748B-035C-A8EDF807E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7074" y="1914525"/>
            <a:ext cx="8724901" cy="4281488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Cleaning Industry Management  Standard </a:t>
            </a:r>
          </a:p>
          <a:p>
            <a:pPr marL="0" indent="0">
              <a:buNone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(CIMS/GB Advanced by GBAC)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Preventing Fires vs Fighting Fires</a:t>
            </a:r>
          </a:p>
          <a:p>
            <a:pPr lvl="1"/>
            <a:r>
              <a:rPr lang="en-US" dirty="0">
                <a:latin typeface="Arial" pitchFamily="34" charset="0"/>
                <a:cs typeface="Arial" pitchFamily="34" charset="0"/>
              </a:rPr>
              <a:t>Based on the Fundamentals' of Building and Operating a Successful </a:t>
            </a:r>
          </a:p>
          <a:p>
            <a:pPr marL="914400" lvl="2" indent="0">
              <a:buNone/>
            </a:pPr>
            <a:r>
              <a:rPr lang="en-US" dirty="0">
                <a:latin typeface="Arial" pitchFamily="34" charset="0"/>
                <a:cs typeface="Arial" pitchFamily="34" charset="0"/>
              </a:rPr>
              <a:t>     Cleaning Business or Department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Quality System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Service Delivery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Purchasing Procedures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Human Resources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Health, Safety and Environmental Stewardship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Management Commitment</a:t>
            </a:r>
          </a:p>
          <a:p>
            <a:pPr marL="1714500" lvl="3" indent="-342900">
              <a:buFont typeface="+mj-lt"/>
              <a:buAutoNum type="arabicPeriod"/>
            </a:pPr>
            <a:r>
              <a:rPr lang="en-US" dirty="0">
                <a:latin typeface="Arial" pitchFamily="34" charset="0"/>
                <a:cs typeface="Arial" pitchFamily="34" charset="0"/>
              </a:rPr>
              <a:t>Green Cleaning and Sustainability</a:t>
            </a:r>
          </a:p>
          <a:p>
            <a:pPr lvl="1"/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01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52871F5-18C3-4103-E0D0-7A9C6C0F7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725" y="847725"/>
            <a:ext cx="10515600" cy="695325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Resources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D3B6F07-263F-B6F8-692D-2FCF70CB02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275" y="1712809"/>
            <a:ext cx="4229100" cy="4064105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9600" b="1" dirty="0">
                <a:latin typeface="Arial" pitchFamily="34" charset="0"/>
                <a:cs typeface="Arial" pitchFamily="34" charset="0"/>
              </a:rPr>
              <a:t>Other</a:t>
            </a:r>
          </a:p>
          <a:p>
            <a:r>
              <a:rPr lang="en-US" sz="9600" dirty="0" smtClean="0"/>
              <a:t>CMM</a:t>
            </a:r>
            <a:endParaRPr lang="en-US" sz="9600" dirty="0"/>
          </a:p>
          <a:p>
            <a:r>
              <a:rPr lang="en-US" sz="9600" dirty="0"/>
              <a:t>Google</a:t>
            </a:r>
          </a:p>
          <a:p>
            <a:r>
              <a:rPr lang="en-US" sz="9600" dirty="0"/>
              <a:t>YouTube</a:t>
            </a:r>
          </a:p>
          <a:p>
            <a:r>
              <a:rPr lang="en-US" sz="9600" dirty="0"/>
              <a:t>AI</a:t>
            </a:r>
          </a:p>
          <a:p>
            <a:r>
              <a:rPr lang="en-US" sz="9600" dirty="0"/>
              <a:t>Industry Publications, Blogs, Newsletters</a:t>
            </a:r>
          </a:p>
          <a:p>
            <a:r>
              <a:rPr lang="en-US" sz="9600" dirty="0"/>
              <a:t>Manufacturer’s and Distributor’s</a:t>
            </a:r>
          </a:p>
          <a:p>
            <a:r>
              <a:rPr lang="en-US" sz="9600" dirty="0"/>
              <a:t>Consultants</a:t>
            </a:r>
          </a:p>
          <a:p>
            <a:r>
              <a:rPr lang="en-US" sz="9600" dirty="0"/>
              <a:t>LinkedIn, </a:t>
            </a:r>
            <a:r>
              <a:rPr lang="en-US" sz="9600" dirty="0" err="1" smtClean="0"/>
              <a:t>Alignable</a:t>
            </a:r>
            <a:r>
              <a:rPr lang="en-US" sz="9600" dirty="0" smtClean="0"/>
              <a:t>, Others</a:t>
            </a:r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Copyright © 2024 </a:t>
            </a:r>
            <a:r>
              <a:rPr lang="en-US" dirty="0" err="1" smtClean="0"/>
              <a:t>Wm</a:t>
            </a:r>
            <a:r>
              <a:rPr lang="en-US" dirty="0" smtClean="0"/>
              <a:t> R. Griffin, Seattle, WA 98198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0D3B6F07-263F-B6F8-692D-2FCF70CB02AD}"/>
              </a:ext>
            </a:extLst>
          </p:cNvPr>
          <p:cNvSpPr txBox="1">
            <a:spLocks/>
          </p:cNvSpPr>
          <p:nvPr/>
        </p:nvSpPr>
        <p:spPr>
          <a:xfrm>
            <a:off x="4191001" y="1712809"/>
            <a:ext cx="3067050" cy="2125766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>
                <a:latin typeface="Arial" pitchFamily="34" charset="0"/>
                <a:cs typeface="Arial" pitchFamily="34" charset="0"/>
              </a:rPr>
              <a:t>Industry Standards</a:t>
            </a:r>
          </a:p>
          <a:p>
            <a:r>
              <a:rPr lang="en-US" sz="9600" dirty="0" smtClean="0"/>
              <a:t>IICRC</a:t>
            </a:r>
          </a:p>
          <a:p>
            <a:r>
              <a:rPr lang="en-US" sz="9600" dirty="0" smtClean="0"/>
              <a:t>ANSI</a:t>
            </a:r>
          </a:p>
          <a:p>
            <a:r>
              <a:rPr lang="en-US" sz="9600" dirty="0" smtClean="0"/>
              <a:t>ASTM</a:t>
            </a:r>
          </a:p>
          <a:p>
            <a:endParaRPr lang="en-US" sz="9600" dirty="0" smtClean="0"/>
          </a:p>
        </p:txBody>
      </p:sp>
      <p:sp>
        <p:nvSpPr>
          <p:cNvPr id="9" name="Content Placeholder 2">
            <a:extLst>
              <a:ext uri="{FF2B5EF4-FFF2-40B4-BE49-F238E27FC236}">
                <a16:creationId xmlns="" xmlns:a16="http://schemas.microsoft.com/office/drawing/2014/main" id="{0D3B6F07-263F-B6F8-692D-2FCF70CB02AD}"/>
              </a:ext>
            </a:extLst>
          </p:cNvPr>
          <p:cNvSpPr txBox="1">
            <a:spLocks/>
          </p:cNvSpPr>
          <p:nvPr/>
        </p:nvSpPr>
        <p:spPr>
          <a:xfrm>
            <a:off x="733426" y="1730168"/>
            <a:ext cx="3457574" cy="318134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9600" b="1" dirty="0">
                <a:latin typeface="Arial" pitchFamily="34" charset="0"/>
                <a:cs typeface="Arial" pitchFamily="34" charset="0"/>
              </a:rPr>
              <a:t>Industry Associations</a:t>
            </a:r>
          </a:p>
          <a:p>
            <a:r>
              <a:rPr lang="en-US" sz="9600" dirty="0" smtClean="0"/>
              <a:t>ISSA</a:t>
            </a:r>
          </a:p>
          <a:p>
            <a:r>
              <a:rPr lang="en-US" sz="9600" dirty="0" smtClean="0"/>
              <a:t>IICRC</a:t>
            </a:r>
          </a:p>
          <a:p>
            <a:r>
              <a:rPr lang="en-US" sz="9600" dirty="0" smtClean="0"/>
              <a:t>BSCAI</a:t>
            </a:r>
          </a:p>
          <a:p>
            <a:r>
              <a:rPr lang="en-US" sz="9600" dirty="0" smtClean="0"/>
              <a:t>APPA</a:t>
            </a:r>
          </a:p>
          <a:p>
            <a:r>
              <a:rPr lang="en-US" sz="9600" dirty="0" smtClean="0"/>
              <a:t>IFMA</a:t>
            </a:r>
          </a:p>
          <a:p>
            <a:r>
              <a:rPr lang="en-US" sz="9600" dirty="0" smtClean="0"/>
              <a:t>BOMA</a:t>
            </a:r>
          </a:p>
          <a:p>
            <a:r>
              <a:rPr lang="en-US" sz="9600" dirty="0" smtClean="0"/>
              <a:t>NWFA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6" y="3686302"/>
            <a:ext cx="5429250" cy="2621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593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D3243E-9A6D-0433-BB2D-D789FBBF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1042988"/>
            <a:ext cx="10515600" cy="747712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Closing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4616782-B652-146A-007B-25AE7A6F1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1625" y="1882141"/>
            <a:ext cx="9991725" cy="379952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It’s Your Job/Opportunity and Responsibility</a:t>
            </a:r>
          </a:p>
          <a:p>
            <a:r>
              <a:rPr lang="en-US" dirty="0"/>
              <a:t>Do it or Someone Else Will – Fill the Vacuum</a:t>
            </a:r>
          </a:p>
          <a:p>
            <a:r>
              <a:rPr lang="en-US" dirty="0"/>
              <a:t>Continuous Process Improvement</a:t>
            </a:r>
          </a:p>
          <a:p>
            <a:r>
              <a:rPr lang="en-US" dirty="0"/>
              <a:t>Continuous Self Improvement – Strive to Learn and Improve Every Day</a:t>
            </a:r>
          </a:p>
          <a:p>
            <a:r>
              <a:rPr lang="en-US" dirty="0"/>
              <a:t>Technology</a:t>
            </a:r>
          </a:p>
          <a:p>
            <a:pPr lvl="1"/>
            <a:r>
              <a:rPr lang="en-US" dirty="0"/>
              <a:t>Equipment</a:t>
            </a:r>
          </a:p>
          <a:p>
            <a:pPr lvl="1"/>
            <a:r>
              <a:rPr lang="en-US" dirty="0"/>
              <a:t>Chemicals</a:t>
            </a:r>
          </a:p>
          <a:p>
            <a:pPr lvl="1"/>
            <a:r>
              <a:rPr lang="en-US" dirty="0"/>
              <a:t>Processes</a:t>
            </a:r>
          </a:p>
          <a:p>
            <a:pPr lvl="1"/>
            <a:r>
              <a:rPr lang="en-US" dirty="0"/>
              <a:t>Software</a:t>
            </a:r>
          </a:p>
          <a:p>
            <a:pPr lvl="1"/>
            <a:r>
              <a:rPr lang="en-US" dirty="0"/>
              <a:t>AI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4" y="3759200"/>
            <a:ext cx="7618413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582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39D0C-797C-A98B-22E5-F5DEF92DE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2" y="1109663"/>
            <a:ext cx="10515600" cy="795337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Questions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55800"/>
            <a:ext cx="8228013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84856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13" y="2534832"/>
            <a:ext cx="2634324" cy="365878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7063" y="1019174"/>
            <a:ext cx="11383962" cy="1525183"/>
          </a:xfrm>
          <a:prstGeom prst="rect">
            <a:avLst/>
          </a:prstGeom>
          <a:solidFill>
            <a:srgbClr val="5B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0" name="Title 1">
            <a:extLst>
              <a:ext uri="{FF2B5EF4-FFF2-40B4-BE49-F238E27FC236}">
                <a16:creationId xmlns="" xmlns:a16="http://schemas.microsoft.com/office/drawing/2014/main" id="{727D9431-B90B-2305-FD5E-CB70220E3239}"/>
              </a:ext>
            </a:extLst>
          </p:cNvPr>
          <p:cNvSpPr txBox="1">
            <a:spLocks/>
          </p:cNvSpPr>
          <p:nvPr/>
        </p:nvSpPr>
        <p:spPr bwMode="auto">
          <a:xfrm>
            <a:off x="866775" y="1304924"/>
            <a:ext cx="10839450" cy="95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16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sp>
        <p:nvSpPr>
          <p:cNvPr id="16" name="Text Placeholder 2">
            <a:extLst>
              <a:ext uri="{FF2B5EF4-FFF2-40B4-BE49-F238E27FC236}">
                <a16:creationId xmlns="" xmlns:a16="http://schemas.microsoft.com/office/drawing/2014/main" id="{BEADBE32-3DDA-C938-C208-533B5F74F49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26768" y="4219520"/>
            <a:ext cx="4836319" cy="13228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Email:	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  <a:hlinkClick r:id="rId3"/>
              </a:rPr>
              <a:t>bg1@ccsmL.com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Cell:	206-849-0179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Web:	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  <a:hlinkClick r:id="rId4"/>
              </a:rPr>
              <a:t>www.cleaningconsultants.com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 Placeholder 2">
            <a:extLst>
              <a:ext uri="{FF2B5EF4-FFF2-40B4-BE49-F238E27FC236}">
                <a16:creationId xmlns="" xmlns:a16="http://schemas.microsoft.com/office/drawing/2014/main" id="{BEADBE32-3DDA-C938-C208-533B5F74F49D}"/>
              </a:ext>
            </a:extLst>
          </p:cNvPr>
          <p:cNvSpPr txBox="1">
            <a:spLocks noChangeArrowheads="1"/>
          </p:cNvSpPr>
          <p:nvPr/>
        </p:nvSpPr>
        <p:spPr>
          <a:xfrm>
            <a:off x="4598192" y="2959253"/>
            <a:ext cx="6644482" cy="5583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sz="3600" b="1" dirty="0" err="1" smtClean="0">
                <a:latin typeface="Arial" pitchFamily="34" charset="0"/>
                <a:cs typeface="Arial" pitchFamily="34" charset="0"/>
              </a:rPr>
              <a:t>Wm</a:t>
            </a:r>
            <a:r>
              <a:rPr lang="en-US" altLang="en-US" sz="3600" b="1" dirty="0" smtClean="0">
                <a:latin typeface="Arial" pitchFamily="34" charset="0"/>
                <a:cs typeface="Arial" pitchFamily="34" charset="0"/>
              </a:rPr>
              <a:t> R. Griffin, Consultant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sz="3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 Placeholder 2">
            <a:extLst>
              <a:ext uri="{FF2B5EF4-FFF2-40B4-BE49-F238E27FC236}">
                <a16:creationId xmlns="" xmlns:a16="http://schemas.microsoft.com/office/drawing/2014/main" id="{BEADBE32-3DDA-C938-C208-533B5F74F49D}"/>
              </a:ext>
            </a:extLst>
          </p:cNvPr>
          <p:cNvSpPr txBox="1">
            <a:spLocks noChangeArrowheads="1"/>
          </p:cNvSpPr>
          <p:nvPr/>
        </p:nvSpPr>
        <p:spPr>
          <a:xfrm>
            <a:off x="4582318" y="3625406"/>
            <a:ext cx="6300788" cy="46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 smtClean="0">
                <a:solidFill>
                  <a:srgbClr val="5BBDFF"/>
                </a:solidFill>
                <a:latin typeface="Arial" pitchFamily="34" charset="0"/>
                <a:cs typeface="Arial" pitchFamily="34" charset="0"/>
              </a:rPr>
              <a:t>Cleaning Consultant Services. Inc.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1267" y="3218212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831" y="3508083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9362" y="4093322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431" y="3481280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8619" y="4780332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74" y="5524498"/>
            <a:ext cx="3444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Rectangle 25"/>
          <p:cNvSpPr/>
          <p:nvPr/>
        </p:nvSpPr>
        <p:spPr>
          <a:xfrm>
            <a:off x="627063" y="6129335"/>
            <a:ext cx="11383962" cy="249406"/>
          </a:xfrm>
          <a:prstGeom prst="rect">
            <a:avLst/>
          </a:prstGeom>
          <a:solidFill>
            <a:srgbClr val="5B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7063" y="2544358"/>
            <a:ext cx="209550" cy="3834384"/>
          </a:xfrm>
          <a:prstGeom prst="rect">
            <a:avLst/>
          </a:prstGeom>
          <a:solidFill>
            <a:srgbClr val="5B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11799888" y="2419654"/>
            <a:ext cx="209550" cy="3834384"/>
          </a:xfrm>
          <a:prstGeom prst="rect">
            <a:avLst/>
          </a:prstGeom>
          <a:solidFill>
            <a:srgbClr val="5BBD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>
            <a:extLst>
              <a:ext uri="{FF2B5EF4-FFF2-40B4-BE49-F238E27FC236}">
                <a16:creationId xmlns="" xmlns:a16="http://schemas.microsoft.com/office/drawing/2014/main" id="{D0B6B76F-10AA-F30A-4C0C-03D3B21A3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143000"/>
            <a:ext cx="6640512" cy="140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5" descr="Interclean Amsterdam 2024(Amsterdam) - World''s Leading Trade Fair for Cleaning Professionals ...">
            <a:extLst>
              <a:ext uri="{FF2B5EF4-FFF2-40B4-BE49-F238E27FC236}">
                <a16:creationId xmlns="" xmlns:a16="http://schemas.microsoft.com/office/drawing/2014/main" id="{426A59E5-3765-F3FA-B1CA-F1D755CB9D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638" y="3057525"/>
            <a:ext cx="30353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6">
            <a:extLst>
              <a:ext uri="{FF2B5EF4-FFF2-40B4-BE49-F238E27FC236}">
                <a16:creationId xmlns="" xmlns:a16="http://schemas.microsoft.com/office/drawing/2014/main" id="{F7A954DE-34BE-FD8F-FA5D-18777DA2E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57525"/>
            <a:ext cx="22606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Content Placeholder 1">
            <a:extLst>
              <a:ext uri="{FF2B5EF4-FFF2-40B4-BE49-F238E27FC236}">
                <a16:creationId xmlns="" xmlns:a16="http://schemas.microsoft.com/office/drawing/2014/main" id="{DD030EAA-0859-E38C-5F36-92CFFCF5820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209800" y="5334001"/>
            <a:ext cx="8153400" cy="715963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>
                <a:hlinkClick r:id="rId5"/>
              </a:rPr>
              <a:t>https://www.cleanbuildingsconference.com/2024/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2</a:t>
            </a:fld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</p:spTree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F39D0C-797C-A98B-22E5-F5DEF92D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 </a:t>
            </a:r>
            <a:r>
              <a:rPr lang="en-US" dirty="0"/>
              <a:t>and Discussion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55800"/>
            <a:ext cx="8228013" cy="424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1509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4">
            <a:extLst>
              <a:ext uri="{FF2B5EF4-FFF2-40B4-BE49-F238E27FC236}">
                <a16:creationId xmlns="" xmlns:a16="http://schemas.microsoft.com/office/drawing/2014/main" id="{A25CA1B9-E4E4-B275-FF37-88B427EEF908}"/>
              </a:ext>
            </a:extLst>
          </p:cNvPr>
          <p:cNvSpPr/>
          <p:nvPr/>
        </p:nvSpPr>
        <p:spPr>
          <a:xfrm>
            <a:off x="601696" y="1041435"/>
            <a:ext cx="7122111" cy="2245629"/>
          </a:xfrm>
          <a:custGeom>
            <a:avLst/>
            <a:gdLst/>
            <a:ahLst/>
            <a:cxnLst/>
            <a:rect l="l" t="t" r="r" b="b"/>
            <a:pathLst>
              <a:path w="10591800" h="3367404">
                <a:moveTo>
                  <a:pt x="0" y="0"/>
                </a:moveTo>
                <a:lnTo>
                  <a:pt x="10591725" y="0"/>
                </a:lnTo>
                <a:lnTo>
                  <a:pt x="6938747" y="3367237"/>
                </a:lnTo>
                <a:lnTo>
                  <a:pt x="0" y="3367237"/>
                </a:lnTo>
                <a:lnTo>
                  <a:pt x="0" y="0"/>
                </a:lnTo>
                <a:close/>
              </a:path>
            </a:pathLst>
          </a:custGeom>
          <a:solidFill>
            <a:srgbClr val="E7213B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2" name="object 2"/>
          <p:cNvSpPr txBox="1"/>
          <p:nvPr/>
        </p:nvSpPr>
        <p:spPr>
          <a:xfrm>
            <a:off x="7043728" y="2397215"/>
            <a:ext cx="4691072" cy="1034728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 marR="3387">
              <a:spcBef>
                <a:spcPts val="67"/>
              </a:spcBef>
            </a:pPr>
            <a:r>
              <a:rPr lang="en-US" sz="1667" dirty="0">
                <a:solidFill>
                  <a:srgbClr val="292E3A"/>
                </a:solidFill>
                <a:latin typeface="Arial" pitchFamily="34" charset="0"/>
                <a:cs typeface="Arial" pitchFamily="34" charset="0"/>
              </a:rPr>
              <a:t>To improve and manage a firm's end-to-end business processes to achieve outcomes crucial to a performance-based and customer-driven operation.</a:t>
            </a:r>
            <a:endParaRPr lang="en-US" sz="16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043728" y="1873673"/>
            <a:ext cx="932180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1600" b="1" spc="153" dirty="0">
                <a:solidFill>
                  <a:srgbClr val="292E3A"/>
                </a:solidFill>
                <a:latin typeface="Arial" pitchFamily="34" charset="0"/>
                <a:cs typeface="Arial" pitchFamily="34" charset="0"/>
              </a:rPr>
              <a:t>Role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052195" y="4711963"/>
            <a:ext cx="4331123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108" y="0"/>
                </a:lnTo>
              </a:path>
            </a:pathLst>
          </a:custGeom>
          <a:ln w="9524">
            <a:solidFill>
              <a:srgbClr val="292E3A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7052195" y="2164250"/>
            <a:ext cx="4331123" cy="0"/>
          </a:xfrm>
          <a:custGeom>
            <a:avLst/>
            <a:gdLst/>
            <a:ahLst/>
            <a:cxnLst/>
            <a:rect l="l" t="t" r="r" b="b"/>
            <a:pathLst>
              <a:path w="6496684">
                <a:moveTo>
                  <a:pt x="0" y="0"/>
                </a:moveTo>
                <a:lnTo>
                  <a:pt x="6496108" y="0"/>
                </a:lnTo>
              </a:path>
            </a:pathLst>
          </a:custGeom>
          <a:ln w="9524">
            <a:solidFill>
              <a:srgbClr val="292E3A"/>
            </a:solidFill>
          </a:ln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 txBox="1"/>
          <p:nvPr/>
        </p:nvSpPr>
        <p:spPr>
          <a:xfrm>
            <a:off x="7043728" y="4754145"/>
            <a:ext cx="4691072" cy="803832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313282" marR="3387" indent="-304815">
              <a:spcBef>
                <a:spcPts val="67"/>
              </a:spcBef>
              <a:buAutoNum type="arabicParenR"/>
            </a:pPr>
            <a:r>
              <a:rPr lang="en-US" sz="1667" spc="117" dirty="0">
                <a:solidFill>
                  <a:srgbClr val="292E3A"/>
                </a:solidFill>
                <a:latin typeface="Arial" pitchFamily="34" charset="0"/>
                <a:cs typeface="Arial" pitchFamily="34" charset="0"/>
              </a:rPr>
              <a:t>Clarity on strategic direction, </a:t>
            </a:r>
          </a:p>
          <a:p>
            <a:pPr marL="313282" marR="3387" indent="-304815">
              <a:spcBef>
                <a:spcPts val="67"/>
              </a:spcBef>
              <a:buAutoNum type="arabicParenR"/>
            </a:pPr>
            <a:r>
              <a:rPr lang="en-US" sz="1667" spc="117" dirty="0">
                <a:solidFill>
                  <a:srgbClr val="292E3A"/>
                </a:solidFill>
                <a:latin typeface="Arial" pitchFamily="34" charset="0"/>
                <a:cs typeface="Arial" pitchFamily="34" charset="0"/>
              </a:rPr>
              <a:t>Alignment of the firm's resources, </a:t>
            </a:r>
          </a:p>
          <a:p>
            <a:pPr marL="313282" marR="3387" indent="-304815">
              <a:spcBef>
                <a:spcPts val="67"/>
              </a:spcBef>
              <a:buAutoNum type="arabicParenR"/>
            </a:pPr>
            <a:r>
              <a:rPr lang="en-US" sz="1667" spc="117" dirty="0">
                <a:solidFill>
                  <a:srgbClr val="292E3A"/>
                </a:solidFill>
                <a:latin typeface="Arial" pitchFamily="34" charset="0"/>
                <a:cs typeface="Arial" pitchFamily="34" charset="0"/>
              </a:rPr>
              <a:t>Increased discipline in daily operations.</a:t>
            </a:r>
            <a:endParaRPr sz="1667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043728" y="4352342"/>
            <a:ext cx="1120140" cy="254771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lang="en-US" sz="1600" b="1" spc="167" dirty="0">
                <a:solidFill>
                  <a:srgbClr val="292E3A"/>
                </a:solidFill>
                <a:latin typeface="Arial" pitchFamily="34" charset="0"/>
                <a:cs typeface="Arial" pitchFamily="34" charset="0"/>
              </a:rPr>
              <a:t>Outcome</a:t>
            </a:r>
            <a:endParaRPr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1405" y="6405033"/>
            <a:ext cx="169841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b="1" spc="93" dirty="0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sz="12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17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2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03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07" dirty="0">
                <a:solidFill>
                  <a:srgbClr val="FFFFFF"/>
                </a:solidFill>
                <a:latin typeface="Calibri"/>
                <a:cs typeface="Calibri"/>
              </a:rPr>
              <a:t>Coming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39440" y="1041435"/>
            <a:ext cx="2024380" cy="1866053"/>
          </a:xfrm>
          <a:custGeom>
            <a:avLst/>
            <a:gdLst/>
            <a:ahLst/>
            <a:cxnLst/>
            <a:rect l="l" t="t" r="r" b="b"/>
            <a:pathLst>
              <a:path w="3036569" h="2799080">
                <a:moveTo>
                  <a:pt x="0" y="0"/>
                </a:moveTo>
                <a:lnTo>
                  <a:pt x="3036308" y="0"/>
                </a:lnTo>
                <a:lnTo>
                  <a:pt x="3036307" y="2798802"/>
                </a:lnTo>
                <a:lnTo>
                  <a:pt x="0" y="0"/>
                </a:lnTo>
                <a:close/>
              </a:path>
            </a:pathLst>
          </a:custGeom>
          <a:solidFill>
            <a:srgbClr val="E721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692855" y="1053971"/>
            <a:ext cx="4964995" cy="624103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>
              <a:lnSpc>
                <a:spcPct val="100000"/>
              </a:lnSpc>
              <a:spcBef>
                <a:spcPts val="67"/>
              </a:spcBef>
            </a:pPr>
            <a:r>
              <a:rPr lang="en-US" sz="4000" spc="-343" dirty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The Role of </a:t>
            </a:r>
            <a:r>
              <a:rPr lang="en-US" sz="4000" spc="-343" dirty="0" smtClean="0">
                <a:solidFill>
                  <a:schemeClr val="bg1"/>
                </a:solidFill>
                <a:latin typeface="Arial" pitchFamily="34" charset="0"/>
                <a:ea typeface="Verdana" panose="020B0604030504040204" pitchFamily="34" charset="0"/>
                <a:cs typeface="Arial" pitchFamily="34" charset="0"/>
              </a:rPr>
              <a:t>BPM</a:t>
            </a:r>
            <a:endParaRPr sz="4000" dirty="0">
              <a:solidFill>
                <a:schemeClr val="bg1"/>
              </a:solidFill>
              <a:latin typeface="Arial" pitchFamily="34" charset="0"/>
              <a:ea typeface="Verdana" panose="020B0604030504040204" pitchFamily="34" charset="0"/>
              <a:cs typeface="Arial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3BD642B9-5EB0-5834-1077-3BD16C06AB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611" y="3431943"/>
            <a:ext cx="2725466" cy="2725466"/>
          </a:xfrm>
          <a:prstGeom prst="rect">
            <a:avLst/>
          </a:prstGeom>
        </p:spPr>
      </p:pic>
      <p:sp>
        <p:nvSpPr>
          <p:cNvPr id="11" name="object 8">
            <a:extLst>
              <a:ext uri="{FF2B5EF4-FFF2-40B4-BE49-F238E27FC236}">
                <a16:creationId xmlns="" xmlns:a16="http://schemas.microsoft.com/office/drawing/2014/main" id="{5AC7ACDC-E3B9-3FA2-CA25-0F849F3E2879}"/>
              </a:ext>
            </a:extLst>
          </p:cNvPr>
          <p:cNvSpPr/>
          <p:nvPr/>
        </p:nvSpPr>
        <p:spPr>
          <a:xfrm>
            <a:off x="9302496" y="5581286"/>
            <a:ext cx="2895600" cy="790787"/>
          </a:xfrm>
          <a:custGeom>
            <a:avLst/>
            <a:gdLst/>
            <a:ahLst/>
            <a:cxnLst/>
            <a:rect l="l" t="t" r="r" b="b"/>
            <a:pathLst>
              <a:path w="4343400" h="1186179">
                <a:moveTo>
                  <a:pt x="4343174" y="1185861"/>
                </a:moveTo>
                <a:lnTo>
                  <a:pt x="0" y="1185861"/>
                </a:lnTo>
                <a:lnTo>
                  <a:pt x="985399" y="0"/>
                </a:lnTo>
                <a:lnTo>
                  <a:pt x="4343174" y="0"/>
                </a:lnTo>
                <a:lnTo>
                  <a:pt x="4343174" y="1185861"/>
                </a:lnTo>
                <a:close/>
              </a:path>
            </a:pathLst>
          </a:custGeom>
          <a:solidFill>
            <a:srgbClr val="A2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B9B9F553-BABA-E8B5-F15C-E34D7AF77CCE}"/>
              </a:ext>
            </a:extLst>
          </p:cNvPr>
          <p:cNvSpPr txBox="1"/>
          <p:nvPr/>
        </p:nvSpPr>
        <p:spPr>
          <a:xfrm>
            <a:off x="10139439" y="5890954"/>
            <a:ext cx="1698413" cy="193216"/>
          </a:xfrm>
          <a:prstGeom prst="rect">
            <a:avLst/>
          </a:prstGeom>
        </p:spPr>
        <p:txBody>
          <a:bodyPr vert="horz" wrap="square" lIns="0" tIns="8467" rIns="0" bIns="0" rtlCol="0">
            <a:spAutoFit/>
          </a:bodyPr>
          <a:lstStyle/>
          <a:p>
            <a:pPr marL="8467">
              <a:spcBef>
                <a:spcPts val="67"/>
              </a:spcBef>
            </a:pPr>
            <a:r>
              <a:rPr sz="1200" b="1" spc="93" dirty="0">
                <a:solidFill>
                  <a:srgbClr val="FFFFFF"/>
                </a:solidFill>
                <a:latin typeface="Calibri"/>
                <a:cs typeface="Calibri"/>
              </a:rPr>
              <a:t>Thank</a:t>
            </a:r>
            <a:r>
              <a:rPr sz="12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17" dirty="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sz="12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03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200" b="1" spc="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107" dirty="0">
                <a:solidFill>
                  <a:srgbClr val="FFFFFF"/>
                </a:solidFill>
                <a:latin typeface="Calibri"/>
                <a:cs typeface="Calibri"/>
              </a:rPr>
              <a:t>Coming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5" name="Slide Number Placeholder 14">
            <a:extLst>
              <a:ext uri="{FF2B5EF4-FFF2-40B4-BE49-F238E27FC236}">
                <a16:creationId xmlns="" xmlns:a16="http://schemas.microsoft.com/office/drawing/2014/main" id="{1EE7CCA4-09DB-49C8-28C3-C2A8D9AB572D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8765713" y="6233584"/>
            <a:ext cx="2804160" cy="184666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6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D1B2817B-0B34-8D29-3D4A-A613C70AD4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98181" y="5508625"/>
            <a:ext cx="2893819" cy="792549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="" xmlns:a16="http://schemas.microsoft.com/office/drawing/2014/main" id="{4FB798B1-B26B-E666-C360-90B33C594556}"/>
              </a:ext>
            </a:extLst>
          </p:cNvPr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kern="0"/>
            </a:defPPr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5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="" xmlns:a16="http://schemas.microsoft.com/office/drawing/2014/main" id="{10C6A41F-2F6E-AD28-4D6A-2DD905B9794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46125" y="1024817"/>
            <a:ext cx="10718800" cy="742277"/>
          </a:xfrm>
          <a:prstGeom prst="rect">
            <a:avLst/>
          </a:prstGeom>
        </p:spPr>
        <p:txBody>
          <a:bodyPr vert="horz" wrap="square" lIns="0" tIns="8467" rIns="0" bIns="0" rtlCol="0" anchor="ctr">
            <a:spAutoFit/>
          </a:bodyPr>
          <a:lstStyle/>
          <a:p>
            <a:pPr marL="8467" marR="3387" algn="ctr">
              <a:lnSpc>
                <a:spcPts val="6800"/>
              </a:lnSpc>
              <a:spcBef>
                <a:spcPts val="197"/>
              </a:spcBef>
            </a:pPr>
            <a:r>
              <a:rPr lang="en-US" sz="2999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Five Stages of Business Process Management</a:t>
            </a:r>
            <a:endParaRPr sz="2999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2" name="TextBox 9">
            <a:extLst>
              <a:ext uri="{FF2B5EF4-FFF2-40B4-BE49-F238E27FC236}">
                <a16:creationId xmlns="" xmlns:a16="http://schemas.microsoft.com/office/drawing/2014/main" id="{8B29C1C5-229E-3B84-A091-51B9470C80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85781025"/>
              </p:ext>
            </p:extLst>
          </p:nvPr>
        </p:nvGraphicFramePr>
        <p:xfrm>
          <a:off x="742950" y="1397000"/>
          <a:ext cx="11074400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AD86DE5-626F-2760-2726-81AD53859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9474" y="1042988"/>
            <a:ext cx="7946517" cy="804862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Labor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F1E0B30-861F-F993-6301-717842F0D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0" y="1948816"/>
            <a:ext cx="8448675" cy="4032884"/>
          </a:xfrm>
        </p:spPr>
        <p:txBody>
          <a:bodyPr>
            <a:noAutofit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Why – Majority of Cost – 55% – 85%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How – Inadequate Supervision and Management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Facts - Science and Engineered vs SWAG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Time Studies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Work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Loading</a:t>
            </a:r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Production Rates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Training for Supervision and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7" y="1343025"/>
            <a:ext cx="2917030" cy="4667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203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F15CC5A-9826-2BB8-4B3B-47B95A920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5117" y="862013"/>
            <a:ext cx="11113007" cy="871536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Taxes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, Fees,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DA490C8-184C-A063-0545-44ABEB57F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851" y="1981199"/>
            <a:ext cx="6305549" cy="3799522"/>
          </a:xfrm>
        </p:spPr>
        <p:txBody>
          <a:bodyPr/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State, Federal, Municipal 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Legal Accounting Principals 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Do you Vote and Encourage Others to Vote?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Educate Yourself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Advisors and Consultants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2810" y="1981199"/>
            <a:ext cx="4819190" cy="362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71274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565115F-8298-1673-B6C9-9364E7E87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795338"/>
            <a:ext cx="9356217" cy="7477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Management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and Supervision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69D98B1-4812-88E6-E7D8-E07CB4FCA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175" y="1553845"/>
            <a:ext cx="5924550" cy="459486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Arial" pitchFamily="34" charset="0"/>
                <a:cs typeface="Arial" pitchFamily="34" charset="0"/>
              </a:rPr>
              <a:t>Reactive vs Active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Lack of Ongoing Training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When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What</a:t>
            </a:r>
          </a:p>
          <a:p>
            <a:pPr lvl="1"/>
            <a:r>
              <a:rPr lang="en-US" sz="1800" dirty="0">
                <a:latin typeface="Arial" pitchFamily="34" charset="0"/>
                <a:cs typeface="Arial" pitchFamily="34" charset="0"/>
              </a:rPr>
              <a:t>How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Upward Mobility Opportunity – Ownership – Intrapreneurship/Entrepreneurship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Incentives and Environment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Reasonable Rewards  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Transparency, Inclusivity and Engagement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Fun and Fair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Recognition</a:t>
            </a:r>
          </a:p>
          <a:p>
            <a:r>
              <a:rPr lang="en-US" sz="1800" dirty="0">
                <a:latin typeface="Arial" pitchFamily="34" charset="0"/>
                <a:cs typeface="Arial" pitchFamily="34" charset="0"/>
              </a:rPr>
              <a:t>Challenging</a:t>
            </a:r>
          </a:p>
          <a:p>
            <a:endParaRPr lang="en-US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49" y="1616075"/>
            <a:ext cx="3325091" cy="4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03837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659D0-3B32-5111-6E16-F6D660575F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0393" y="1033463"/>
            <a:ext cx="8788908" cy="700087"/>
          </a:xfrm>
        </p:spPr>
        <p:txBody>
          <a:bodyPr/>
          <a:lstStyle/>
          <a:p>
            <a:pPr algn="ctr"/>
            <a:r>
              <a:rPr lang="en-US" b="1" dirty="0" smtClean="0">
                <a:latin typeface="Arial" pitchFamily="34" charset="0"/>
                <a:cs typeface="Arial" pitchFamily="34" charset="0"/>
              </a:rPr>
              <a:t>Lack </a:t>
            </a:r>
            <a:r>
              <a:rPr lang="en-US" b="1" dirty="0">
                <a:latin typeface="Arial" pitchFamily="34" charset="0"/>
                <a:cs typeface="Arial" pitchFamily="34" charset="0"/>
              </a:rPr>
              <a:t>of Management Controls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C52CF1-F358-464B-BB67-0589299BFD49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Copyright © 2024 Wm R. Griffin, Seattle, WA 98198</a:t>
            </a: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4726" y="1752599"/>
            <a:ext cx="4207274" cy="457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4FE3C20-2C83-45D8-F70C-B7E8EFBFC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044066"/>
            <a:ext cx="7820025" cy="4242434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Arial" pitchFamily="34" charset="0"/>
                <a:cs typeface="Arial" pitchFamily="34" charset="0"/>
              </a:rPr>
              <a:t>Policy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Procedures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Processes and Systems – Macro vs Micro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Engineer the Work – Who, What, When,  and How long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Goals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Vision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Mission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Planning</a:t>
            </a:r>
          </a:p>
          <a:p>
            <a:r>
              <a:rPr lang="en-US" dirty="0">
                <a:latin typeface="Arial" pitchFamily="34" charset="0"/>
                <a:cs typeface="Arial" pitchFamily="34" charset="0"/>
              </a:rPr>
              <a:t>Being in Business or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Doing </a:t>
            </a:r>
            <a:r>
              <a:rPr lang="en-US" dirty="0">
                <a:latin typeface="Arial" pitchFamily="34" charset="0"/>
                <a:cs typeface="Arial" pitchFamily="34" charset="0"/>
              </a:rPr>
              <a:t>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t </a:t>
            </a:r>
            <a:r>
              <a:rPr lang="en-US" dirty="0">
                <a:latin typeface="Arial" pitchFamily="34" charset="0"/>
                <a:cs typeface="Arial" pitchFamily="34" charset="0"/>
              </a:rPr>
              <a:t>for the Wrong Reasons</a:t>
            </a: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074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758</Words>
  <Application>Microsoft Office PowerPoint</Application>
  <PresentationFormat>Custom</PresentationFormat>
  <Paragraphs>184</Paragraphs>
  <Slides>16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Profit Suckers in a Cleaning Business or Department</vt:lpstr>
      <vt:lpstr>PowerPoint Presentation</vt:lpstr>
      <vt:lpstr>Questions and Discussion</vt:lpstr>
      <vt:lpstr>The Role of BPM</vt:lpstr>
      <vt:lpstr>The Five Stages of Business Process Management</vt:lpstr>
      <vt:lpstr>Labor</vt:lpstr>
      <vt:lpstr>Taxes, Fees, Assessment</vt:lpstr>
      <vt:lpstr>Management and Supervision</vt:lpstr>
      <vt:lpstr>Lack of Management Controls</vt:lpstr>
      <vt:lpstr>Management Tools for Success </vt:lpstr>
      <vt:lpstr>Inattention to Detail</vt:lpstr>
      <vt:lpstr>Stopping the Blood Letting </vt:lpstr>
      <vt:lpstr>Resources</vt:lpstr>
      <vt:lpstr>Closing Comments</vt:lpstr>
      <vt:lpstr>Questions and Discussion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Five Profit Sappers</dc:title>
  <dc:creator>william griffin</dc:creator>
  <cp:lastModifiedBy>webdev</cp:lastModifiedBy>
  <cp:revision>66</cp:revision>
  <dcterms:created xsi:type="dcterms:W3CDTF">2024-03-12T03:59:03Z</dcterms:created>
  <dcterms:modified xsi:type="dcterms:W3CDTF">2024-04-22T17:46:53Z</dcterms:modified>
</cp:coreProperties>
</file>